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77" r:id="rId2"/>
    <p:sldId id="267" r:id="rId3"/>
    <p:sldId id="271" r:id="rId4"/>
    <p:sldId id="275" r:id="rId5"/>
    <p:sldId id="303" r:id="rId6"/>
    <p:sldId id="301" r:id="rId7"/>
    <p:sldId id="311" r:id="rId8"/>
    <p:sldId id="272" r:id="rId9"/>
    <p:sldId id="273" r:id="rId10"/>
    <p:sldId id="274" r:id="rId11"/>
    <p:sldId id="346" r:id="rId12"/>
    <p:sldId id="329" r:id="rId13"/>
    <p:sldId id="310" r:id="rId14"/>
    <p:sldId id="334" r:id="rId15"/>
    <p:sldId id="308" r:id="rId16"/>
    <p:sldId id="331" r:id="rId17"/>
    <p:sldId id="332" r:id="rId18"/>
    <p:sldId id="309" r:id="rId19"/>
    <p:sldId id="283" r:id="rId20"/>
    <p:sldId id="347" r:id="rId21"/>
    <p:sldId id="335" r:id="rId22"/>
    <p:sldId id="333" r:id="rId23"/>
    <p:sldId id="339" r:id="rId24"/>
    <p:sldId id="296" r:id="rId25"/>
    <p:sldId id="293" r:id="rId26"/>
    <p:sldId id="295" r:id="rId27"/>
    <p:sldId id="297" r:id="rId28"/>
    <p:sldId id="300" r:id="rId29"/>
    <p:sldId id="298" r:id="rId30"/>
    <p:sldId id="305" r:id="rId31"/>
    <p:sldId id="343" r:id="rId32"/>
    <p:sldId id="307" r:id="rId33"/>
    <p:sldId id="313" r:id="rId34"/>
    <p:sldId id="314" r:id="rId35"/>
    <p:sldId id="316" r:id="rId36"/>
    <p:sldId id="336" r:id="rId37"/>
    <p:sldId id="317" r:id="rId38"/>
    <p:sldId id="318" r:id="rId39"/>
    <p:sldId id="348" r:id="rId40"/>
    <p:sldId id="345" r:id="rId41"/>
    <p:sldId id="319" r:id="rId42"/>
    <p:sldId id="322" r:id="rId43"/>
    <p:sldId id="324" r:id="rId44"/>
    <p:sldId id="321" r:id="rId45"/>
    <p:sldId id="337" r:id="rId46"/>
    <p:sldId id="338" r:id="rId47"/>
    <p:sldId id="325" r:id="rId48"/>
    <p:sldId id="328" r:id="rId49"/>
    <p:sldId id="326" r:id="rId50"/>
  </p:sldIdLst>
  <p:sldSz cx="12192000" cy="6858000"/>
  <p:notesSz cx="6858000" cy="9144000"/>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414E53-51A6-4A9F-8A01-6017FABFE639}" v="9" dt="2026-07-17T13:34:36.350"/>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4890" autoAdjust="0"/>
    <p:restoredTop sz="94614" autoAdjust="0"/>
  </p:normalViewPr>
  <p:slideViewPr>
    <p:cSldViewPr snapToGrid="0">
      <p:cViewPr varScale="1">
        <p:scale>
          <a:sx n="62" d="100"/>
          <a:sy n="62" d="100"/>
        </p:scale>
        <p:origin x="764" y="52"/>
      </p:cViewPr>
      <p:guideLst>
        <p:guide pos="3840"/>
        <p:guide orient="horz" pos="2160"/>
      </p:guideLst>
    </p:cSldViewPr>
  </p:slideViewPr>
  <p:notesTextViewPr>
    <p:cViewPr>
      <p:scale>
        <a:sx n="1" d="1"/>
        <a:sy n="1" d="1"/>
      </p:scale>
      <p:origin x="0" y="0"/>
    </p:cViewPr>
  </p:notesTextViewPr>
  <p:notesViewPr>
    <p:cSldViewPr snapToGrid="0">
      <p:cViewPr>
        <p:scale>
          <a:sx n="200" d="100"/>
          <a:sy n="200" d="100"/>
        </p:scale>
        <p:origin x="240" y="-319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ja-JP" altLang="en-US" dirty="0">
              <a:latin typeface="ＭＳ 明朝" panose="02020609040205080304" pitchFamily="17" charset="-128"/>
              <a:ea typeface="ＭＳ 明朝" panose="02020609040205080304" pitchFamily="17" charset="-128"/>
            </a:endParaRPr>
          </a:p>
        </p:txBody>
      </p:sp>
      <p:sp>
        <p:nvSpPr>
          <p:cNvPr id="3" name="日付プレースホルダー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C77BA10-896D-4834-9242-9D6C84DAB17A}" type="datetime4">
              <a:rPr lang="ja-JP" altLang="en-US" smtClean="0">
                <a:latin typeface="ＭＳ 明朝" panose="02020609040205080304" pitchFamily="17" charset="-128"/>
                <a:ea typeface="ＭＳ 明朝" panose="02020609040205080304" pitchFamily="17" charset="-128"/>
              </a:rPr>
              <a:t>2026年7月29日</a:t>
            </a:fld>
            <a:endParaRPr lang="en-US">
              <a:latin typeface="ＭＳ 明朝" panose="02020609040205080304" pitchFamily="17" charset="-128"/>
              <a:ea typeface="ＭＳ 明朝" panose="02020609040205080304" pitchFamily="17" charset="-128"/>
            </a:endParaRPr>
          </a:p>
        </p:txBody>
      </p:sp>
      <p:sp>
        <p:nvSpPr>
          <p:cNvPr id="4" name="フッター プレースホルダー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ja-JP" altLang="en-US" dirty="0">
              <a:latin typeface="ＭＳ 明朝" panose="02020609040205080304" pitchFamily="17" charset="-128"/>
              <a:ea typeface="ＭＳ 明朝" panose="02020609040205080304" pitchFamily="17" charset="-128"/>
            </a:endParaRPr>
          </a:p>
        </p:txBody>
      </p:sp>
      <p:sp>
        <p:nvSpPr>
          <p:cNvPr id="5" name="スライド番号プレースホルダー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840BD58-3BFF-4EAF-BB8B-AC67FE801E47}" type="slidenum">
              <a:rPr lang="en-US" altLang="ja-JP" smtClean="0">
                <a:latin typeface="ＭＳ 明朝" panose="02020609040205080304" pitchFamily="17" charset="-128"/>
                <a:ea typeface="ＭＳ 明朝" panose="02020609040205080304" pitchFamily="17" charset="-128"/>
              </a:rPr>
              <a:t>‹#›</a:t>
            </a:fld>
            <a:endParaRPr lang="ja-JP" altLang="en-US"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40105943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ＭＳ 明朝" panose="02020609040205080304" pitchFamily="17" charset="-128"/>
                <a:ea typeface="ＭＳ 明朝" panose="02020609040205080304" pitchFamily="17" charset="-128"/>
              </a:defRPr>
            </a:lvl1pPr>
          </a:lstStyle>
          <a:p>
            <a:endParaRPr lang="ja-JP" altLang="en-US" noProof="0" dirty="0"/>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ＭＳ 明朝" panose="02020609040205080304" pitchFamily="17" charset="-128"/>
                <a:ea typeface="ＭＳ 明朝" panose="02020609040205080304" pitchFamily="17" charset="-128"/>
              </a:defRPr>
            </a:lvl1pPr>
          </a:lstStyle>
          <a:p>
            <a:fld id="{30389980-3DE9-4702-8CE7-20043EFDAF6C}" type="datetime4">
              <a:rPr lang="ja-JP" altLang="en-US" smtClean="0"/>
              <a:pPr/>
              <a:t>2026年7月29日</a:t>
            </a:fld>
            <a:endParaRPr 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ja-JP" altLang="en-US" noProof="0" dirty="0"/>
          </a:p>
        </p:txBody>
      </p:sp>
      <p:sp>
        <p:nvSpPr>
          <p:cNvPr id="5" name="ノート プレースホルダー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ja-JP" altLang="en-US" noProof="0" dirty="0"/>
              <a:t>クリックしてマスター テキストのスタイルを編集</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ＭＳ 明朝" panose="02020609040205080304" pitchFamily="17" charset="-128"/>
                <a:ea typeface="ＭＳ 明朝" panose="02020609040205080304" pitchFamily="17" charset="-128"/>
              </a:defRPr>
            </a:lvl1pPr>
          </a:lstStyle>
          <a:p>
            <a:endParaRPr lang="ja-JP" altLang="en-US" noProof="0" dirty="0"/>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ＭＳ 明朝" panose="02020609040205080304" pitchFamily="17" charset="-128"/>
                <a:ea typeface="ＭＳ 明朝" panose="02020609040205080304" pitchFamily="17" charset="-128"/>
              </a:defRPr>
            </a:lvl1pPr>
          </a:lstStyle>
          <a:p>
            <a:fld id="{68322CDD-9D6C-4F63-9EC2-648226624108}" type="slidenum">
              <a:rPr lang="en-US" altLang="ja-JP" noProof="0" smtClean="0"/>
              <a:pPr/>
              <a:t>‹#›</a:t>
            </a:fld>
            <a:endParaRPr lang="ja-JP" altLang="en-US" noProof="0" dirty="0"/>
          </a:p>
        </p:txBody>
      </p:sp>
    </p:spTree>
    <p:extLst>
      <p:ext uri="{BB962C8B-B14F-4D97-AF65-F5344CB8AC3E}">
        <p14:creationId xmlns:p14="http://schemas.microsoft.com/office/powerpoint/2010/main" val="8510265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ＭＳ 明朝" panose="02020609040205080304" pitchFamily="17" charset="-128"/>
        <a:ea typeface="ＭＳ 明朝" panose="02020609040205080304" pitchFamily="17" charset="-128"/>
        <a:cs typeface="+mn-cs"/>
      </a:defRPr>
    </a:lvl1pPr>
    <a:lvl2pPr marL="457200" algn="l" defTabSz="914400" rtl="0" eaLnBrk="1" latinLnBrk="0" hangingPunct="1">
      <a:defRPr sz="1200" kern="1200">
        <a:solidFill>
          <a:schemeClr val="tx1"/>
        </a:solidFill>
        <a:latin typeface="ＭＳ 明朝" panose="02020609040205080304" pitchFamily="17" charset="-128"/>
        <a:ea typeface="ＭＳ 明朝" panose="02020609040205080304" pitchFamily="17" charset="-128"/>
        <a:cs typeface="+mn-cs"/>
      </a:defRPr>
    </a:lvl2pPr>
    <a:lvl3pPr marL="914400" algn="l" defTabSz="914400" rtl="0" eaLnBrk="1" latinLnBrk="0" hangingPunct="1">
      <a:defRPr sz="1200" kern="1200">
        <a:solidFill>
          <a:schemeClr val="tx1"/>
        </a:solidFill>
        <a:latin typeface="ＭＳ 明朝" panose="02020609040205080304" pitchFamily="17" charset="-128"/>
        <a:ea typeface="ＭＳ 明朝" panose="02020609040205080304" pitchFamily="17" charset="-128"/>
        <a:cs typeface="+mn-cs"/>
      </a:defRPr>
    </a:lvl3pPr>
    <a:lvl4pPr marL="1371600" algn="l" defTabSz="914400" rtl="0" eaLnBrk="1" latinLnBrk="0" hangingPunct="1">
      <a:defRPr sz="1200" kern="1200">
        <a:solidFill>
          <a:schemeClr val="tx1"/>
        </a:solidFill>
        <a:latin typeface="ＭＳ 明朝" panose="02020609040205080304" pitchFamily="17" charset="-128"/>
        <a:ea typeface="ＭＳ 明朝" panose="02020609040205080304" pitchFamily="17" charset="-128"/>
        <a:cs typeface="+mn-cs"/>
      </a:defRPr>
    </a:lvl4pPr>
    <a:lvl5pPr marL="1828800" algn="l" defTabSz="914400" rtl="0" eaLnBrk="1" latinLnBrk="0" hangingPunct="1">
      <a:defRPr sz="1200" kern="1200">
        <a:solidFill>
          <a:schemeClr val="tx1"/>
        </a:solidFill>
        <a:latin typeface="ＭＳ 明朝" panose="02020609040205080304" pitchFamily="17" charset="-128"/>
        <a:ea typeface="ＭＳ 明朝" panose="02020609040205080304" pitchFamily="17"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4" name="スライド番号プレースホルダー 3"/>
          <p:cNvSpPr>
            <a:spLocks noGrp="1"/>
          </p:cNvSpPr>
          <p:nvPr>
            <p:ph type="sldNum" sz="quarter" idx="10"/>
          </p:nvPr>
        </p:nvSpPr>
        <p:spPr/>
        <p:txBody>
          <a:bodyPr/>
          <a:lstStyle/>
          <a:p>
            <a:pPr rtl="0"/>
            <a:fld id="{68322CDD-9D6C-4F63-9EC2-648226624108}" type="slidenum">
              <a:rPr lang="en-US" altLang="ja-JP" smtClean="0">
                <a:latin typeface="ＭＳ 明朝" panose="02020609040205080304" pitchFamily="17" charset="-128"/>
                <a:ea typeface="ＭＳ 明朝" panose="02020609040205080304" pitchFamily="17" charset="-128"/>
              </a:rPr>
              <a:t>1</a:t>
            </a:fld>
            <a:endParaRPr lang="ja-JP" altLang="en-US"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427984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明朝" panose="02020609040205080304" pitchFamily="17" charset="-128"/>
                <a:ea typeface="ＭＳ 明朝" panose="02020609040205080304" pitchFamily="17" charset="-128"/>
              </a:rPr>
              <a:t>マイクロプラスチックの海洋汚染の影響として。</a:t>
            </a:r>
            <a:r>
              <a:rPr kumimoji="1" lang="ja-JP" altLang="en-US" dirty="0"/>
              <a:t>東シナ海の魚類に含まれるマイクロプラスチック量が</a:t>
            </a:r>
            <a:r>
              <a:rPr kumimoji="1" lang="ja-JP" altLang="en-US" dirty="0">
                <a:latin typeface="ＭＳ 明朝" panose="02020609040205080304" pitchFamily="17" charset="-128"/>
                <a:ea typeface="ＭＳ 明朝" panose="02020609040205080304" pitchFamily="17" charset="-128"/>
              </a:rPr>
              <a:t>、</a:t>
            </a:r>
            <a:r>
              <a:rPr kumimoji="1" lang="en-US" altLang="ja-JP" dirty="0">
                <a:latin typeface="ＭＳ 明朝" panose="02020609040205080304" pitchFamily="17" charset="-128"/>
                <a:ea typeface="ＭＳ 明朝" panose="02020609040205080304" pitchFamily="17" charset="-128"/>
              </a:rPr>
              <a:t>1</a:t>
            </a:r>
            <a:r>
              <a:rPr kumimoji="1" lang="ja-JP" altLang="en-US" dirty="0">
                <a:latin typeface="ＭＳ 明朝" panose="02020609040205080304" pitchFamily="17" charset="-128"/>
                <a:ea typeface="ＭＳ 明朝" panose="02020609040205080304" pitchFamily="17" charset="-128"/>
              </a:rPr>
              <a:t>尾あたり</a:t>
            </a:r>
            <a:r>
              <a:rPr kumimoji="1" lang="en-US" altLang="ja-JP" dirty="0">
                <a:latin typeface="ＭＳ 明朝" panose="02020609040205080304" pitchFamily="17" charset="-128"/>
                <a:ea typeface="ＭＳ 明朝" panose="02020609040205080304" pitchFamily="17" charset="-128"/>
              </a:rPr>
              <a:t>0.36</a:t>
            </a:r>
            <a:r>
              <a:rPr kumimoji="1" lang="ja-JP" altLang="en-US" dirty="0">
                <a:latin typeface="ＭＳ 明朝" panose="02020609040205080304" pitchFamily="17" charset="-128"/>
                <a:ea typeface="ＭＳ 明朝" panose="02020609040205080304" pitchFamily="17" charset="-128"/>
              </a:rPr>
              <a:t>個</a:t>
            </a:r>
            <a:r>
              <a:rPr kumimoji="1" lang="ja-JP" altLang="en-US" dirty="0"/>
              <a:t>という長崎大学の調査結果もあり、今後、ますます魚介類への汚染の程度が増加する可能性が高いと思われます。</a:t>
            </a:r>
            <a:endParaRPr kumimoji="1" lang="en-US" altLang="ja-JP" dirty="0"/>
          </a:p>
          <a:p>
            <a:r>
              <a:rPr kumimoji="1" lang="ja-JP" altLang="en-US" dirty="0"/>
              <a:t>また海産物を経由して人体に入ったマイクロプラスチックは、その大部分が排出されるようですが、一部は体内に吸収されることが確認されています。血液や便、胎盤、肺、肝臓、腎臓などの組織や、母乳、精液からマイクロプラスチックが検出されているとの報告もあります。</a:t>
            </a:r>
          </a:p>
          <a:p>
            <a:r>
              <a:rPr kumimoji="1" lang="ja-JP" altLang="en-US" dirty="0"/>
              <a:t>また、先ほどのメダカのモダルから、心疾患、脳障害への関与についての研究もすすめられています。</a:t>
            </a:r>
            <a:endParaRPr kumimoji="1" lang="en-US" altLang="ja-JP" dirty="0"/>
          </a:p>
          <a:p>
            <a:endParaRPr kumimoji="1" lang="ja-JP" altLang="en-US" dirty="0">
              <a:latin typeface="ＭＳ 明朝" panose="02020609040205080304" pitchFamily="17" charset="-128"/>
              <a:ea typeface="ＭＳ 明朝" panose="02020609040205080304" pitchFamily="17" charset="-128"/>
            </a:endParaRPr>
          </a:p>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10</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2691343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81D30-EB7F-257C-2C62-9340A38CCBC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34933A5-F597-1974-1A9A-F7ABAFA0BED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1F994A2-0D95-2126-688C-89CAF9FD4B30}"/>
              </a:ext>
            </a:extLst>
          </p:cNvPr>
          <p:cNvSpPr>
            <a:spLocks noGrp="1"/>
          </p:cNvSpPr>
          <p:nvPr>
            <p:ph type="body" idx="1"/>
          </p:nvPr>
        </p:nvSpPr>
        <p:spPr/>
        <p:txBody>
          <a:bodyPr/>
          <a:lstStyle/>
          <a:p>
            <a:r>
              <a:rPr kumimoji="1" lang="ja-JP" altLang="en-US" noProof="0" dirty="0">
                <a:latin typeface="ＭＳ 明朝" panose="02020609040205080304" pitchFamily="17" charset="-128"/>
                <a:ea typeface="ＭＳ 明朝" panose="02020609040205080304" pitchFamily="17" charset="-128"/>
              </a:rPr>
              <a:t>話は変わりますが、</a:t>
            </a:r>
            <a:r>
              <a:rPr kumimoji="1" lang="en-US" altLang="ja-JP" noProof="0" dirty="0">
                <a:latin typeface="ＭＳ 明朝" panose="02020609040205080304" pitchFamily="17" charset="-128"/>
                <a:ea typeface="ＭＳ 明朝" panose="02020609040205080304" pitchFamily="17" charset="-128"/>
              </a:rPr>
              <a:t>ISO</a:t>
            </a:r>
            <a:r>
              <a:rPr kumimoji="1" lang="ja-JP" altLang="en-US" noProof="0" dirty="0">
                <a:latin typeface="ＭＳ 明朝" panose="02020609040205080304" pitchFamily="17" charset="-128"/>
                <a:ea typeface="ＭＳ 明朝" panose="02020609040205080304" pitchFamily="17" charset="-128"/>
              </a:rPr>
              <a:t>の要求事項にも含まれる気候変動について少し話をさせていただきます。</a:t>
            </a:r>
          </a:p>
        </p:txBody>
      </p:sp>
      <p:sp>
        <p:nvSpPr>
          <p:cNvPr id="4" name="スライド番号プレースホルダー 3">
            <a:extLst>
              <a:ext uri="{FF2B5EF4-FFF2-40B4-BE49-F238E27FC236}">
                <a16:creationId xmlns:a16="http://schemas.microsoft.com/office/drawing/2014/main" id="{62AC280B-D320-31BA-5F1A-341171B86E05}"/>
              </a:ext>
            </a:extLst>
          </p:cNvPr>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11</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4086642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皆さん、既にご存知のことと思われますが、年々、日本近海での冷水系の魚の漁獲量が減少しています。</a:t>
            </a:r>
          </a:p>
          <a:p>
            <a:r>
              <a:rPr kumimoji="1" lang="ja-JP" altLang="en-US" dirty="0"/>
              <a:t>日本近海の海面水温は世界平均（</a:t>
            </a:r>
            <a:r>
              <a:rPr kumimoji="1" lang="en-US" altLang="ja-JP" dirty="0"/>
              <a:t>+0.63℃/100</a:t>
            </a:r>
            <a:r>
              <a:rPr kumimoji="1" lang="ja-JP" altLang="en-US" dirty="0"/>
              <a:t>年）の約</a:t>
            </a:r>
            <a:r>
              <a:rPr kumimoji="1" lang="en-US" altLang="ja-JP" dirty="0"/>
              <a:t>2</a:t>
            </a:r>
            <a:r>
              <a:rPr kumimoji="1" lang="ja-JP" altLang="en-US" dirty="0"/>
              <a:t>倍のペース</a:t>
            </a:r>
            <a:r>
              <a:rPr kumimoji="1" lang="en-US" altLang="ja-JP" dirty="0"/>
              <a:t>+1.36℃/100</a:t>
            </a:r>
            <a:r>
              <a:rPr kumimoji="1" lang="ja-JP" altLang="en-US" dirty="0"/>
              <a:t>年の割合で上昇しています。とくに近年は日本海中部や三陸沖で記録的な昇温が観測されています。</a:t>
            </a:r>
          </a:p>
          <a:p>
            <a:r>
              <a:rPr kumimoji="1" lang="ja-JP" altLang="en-US" dirty="0"/>
              <a:t>海水温の上昇は日本近海だけではなく、世界中で起こっているわけですが、さて、それでは他の国では、魚介類の資源をどのように確保しているのでしょうか</a:t>
            </a:r>
            <a:r>
              <a:rPr kumimoji="1" lang="en-US" altLang="ja-JP" dirty="0"/>
              <a:t>?</a:t>
            </a:r>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12</a:t>
            </a:fld>
            <a:endParaRPr lang="ja-JP" altLang="en-US" noProof="0" dirty="0"/>
          </a:p>
        </p:txBody>
      </p:sp>
    </p:spTree>
    <p:extLst>
      <p:ext uri="{BB962C8B-B14F-4D97-AF65-F5344CB8AC3E}">
        <p14:creationId xmlns:p14="http://schemas.microsoft.com/office/powerpoint/2010/main" val="4139373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この図は世界全体の魚介類の漁獲・養殖量の合計量を表しています。</a:t>
            </a:r>
          </a:p>
          <a:p>
            <a:r>
              <a:rPr kumimoji="1" lang="ja-JP" altLang="en-US" dirty="0"/>
              <a:t>薄い青色が海洋漁業の漁獲量、濃い青色が河川での漁獲量となります。</a:t>
            </a:r>
          </a:p>
          <a:p>
            <a:r>
              <a:rPr kumimoji="1" lang="ja-JP" altLang="en-US" dirty="0"/>
              <a:t>薄いピンクが海洋養殖による漁獲量、えんじ色が陸上養殖による漁獲量となります。陸上養殖ではコイ科の魚が大きなウェイトを占めています。</a:t>
            </a:r>
          </a:p>
          <a:p>
            <a:endParaRPr kumimoji="1" lang="ja-JP" altLang="en-US" dirty="0"/>
          </a:p>
          <a:p>
            <a:r>
              <a:rPr kumimoji="1" lang="en-US" altLang="ja-JP" dirty="0"/>
              <a:t>1990</a:t>
            </a:r>
            <a:r>
              <a:rPr kumimoji="1" lang="ja-JP" altLang="en-US" dirty="0"/>
              <a:t>年頃から、養殖による漁獲量が急増していることがお分かりかと思います。世界全体での魚介類の需要が増加していることが養殖の増加につながっていることが主要因かと思われますが、海水温の上昇による冷水系の魚介類の漁獲量の減少なども増加の要因になっているものと思われます。</a:t>
            </a:r>
          </a:p>
          <a:p>
            <a:endParaRPr kumimoji="1" lang="en-US" altLang="ja-JP" dirty="0"/>
          </a:p>
          <a:p>
            <a:r>
              <a:rPr kumimoji="1" lang="ja-JP" altLang="en-US" dirty="0"/>
              <a:t>しかながら、日本の養殖による海産物の生産量は世界</a:t>
            </a:r>
            <a:r>
              <a:rPr kumimoji="1" lang="en-US" altLang="ja-JP" dirty="0"/>
              <a:t>14</a:t>
            </a:r>
            <a:r>
              <a:rPr kumimoji="1" lang="ja-JP" altLang="en-US" dirty="0"/>
              <a:t>位、ピーク時から</a:t>
            </a:r>
            <a:r>
              <a:rPr kumimoji="1" lang="en-US" altLang="ja-JP" dirty="0"/>
              <a:t>30%</a:t>
            </a:r>
            <a:r>
              <a:rPr kumimoji="1" lang="ja-JP" altLang="en-US" dirty="0"/>
              <a:t>以上も減少しています。</a:t>
            </a:r>
          </a:p>
          <a:p>
            <a:r>
              <a:rPr kumimoji="1" lang="ja-JP" altLang="en-US" dirty="0"/>
              <a:t>天然のものに対する伝統的な嗜好が、やはり日本では強いこと、養殖におけるコストの問題が、養殖魚の普及への阻害要因になっているようです。</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13</a:t>
            </a:fld>
            <a:endParaRPr lang="ja-JP" altLang="en-US" noProof="0" dirty="0"/>
          </a:p>
        </p:txBody>
      </p:sp>
    </p:spTree>
    <p:extLst>
      <p:ext uri="{BB962C8B-B14F-4D97-AF65-F5344CB8AC3E}">
        <p14:creationId xmlns:p14="http://schemas.microsoft.com/office/powerpoint/2010/main" val="188654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先程申し上げましたように日本の養殖魚の生産はピーク時より約</a:t>
            </a:r>
            <a:r>
              <a:rPr kumimoji="1" lang="en-US" altLang="ja-JP" dirty="0"/>
              <a:t>30% </a:t>
            </a:r>
            <a:r>
              <a:rPr kumimoji="1" lang="ja-JP" altLang="en-US" dirty="0"/>
              <a:t>程度減少しています。特にさけ・ますの養殖は図のように</a:t>
            </a:r>
            <a:r>
              <a:rPr kumimoji="1" lang="en-US" altLang="ja-JP" dirty="0"/>
              <a:t>1995</a:t>
            </a:r>
            <a:r>
              <a:rPr kumimoji="1" lang="ja-JP" altLang="en-US" dirty="0"/>
              <a:t>年をピークに減少傾向にあります。</a:t>
            </a:r>
          </a:p>
          <a:p>
            <a:r>
              <a:rPr kumimoji="1" lang="ja-JP" altLang="en-US" dirty="0"/>
              <a:t>逆に、世界のさけ・ますの生産量を見ますと</a:t>
            </a:r>
            <a:r>
              <a:rPr kumimoji="1" lang="en-US" altLang="ja-JP" dirty="0"/>
              <a:t>1990</a:t>
            </a:r>
            <a:r>
              <a:rPr kumimoji="1" lang="ja-JP" altLang="en-US" dirty="0"/>
              <a:t>年頃から急増しています。</a:t>
            </a:r>
          </a:p>
          <a:p>
            <a:r>
              <a:rPr kumimoji="1" lang="ja-JP" altLang="en-US" dirty="0"/>
              <a:t>回転ずし等で使用されるサーモンのほとんどは、ノルウェーの養殖魚であり、またサバは、ノルウェー産が日本市場の総サバ輸入量の約</a:t>
            </a:r>
            <a:r>
              <a:rPr kumimoji="1" lang="en-US" altLang="ja-JP" dirty="0"/>
              <a:t>30〜40%</a:t>
            </a:r>
            <a:r>
              <a:rPr kumimoji="1" lang="ja-JP" altLang="en-US" dirty="0"/>
              <a:t>を占めています。</a:t>
            </a:r>
          </a:p>
          <a:p>
            <a:r>
              <a:rPr kumimoji="1" lang="ja-JP" altLang="en-US" dirty="0"/>
              <a:t>ノルウェーでは</a:t>
            </a:r>
            <a:r>
              <a:rPr kumimoji="1" lang="en-US" altLang="ja-JP" dirty="0"/>
              <a:t>2050</a:t>
            </a:r>
            <a:r>
              <a:rPr kumimoji="1" lang="ja-JP" altLang="en-US" dirty="0"/>
              <a:t>年には</a:t>
            </a:r>
            <a:r>
              <a:rPr kumimoji="1" lang="en-US" altLang="ja-JP" dirty="0"/>
              <a:t>500</a:t>
            </a:r>
            <a:r>
              <a:rPr kumimoji="1" lang="ja-JP" altLang="en-US" dirty="0"/>
              <a:t>万トンに養殖量を増加させるという壮大な計画を立てています。また、サバなどの天然魚には厳しい漁獲規制による資源確保が行われています。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14</a:t>
            </a:fld>
            <a:endParaRPr lang="ja-JP" altLang="en-US" noProof="0" dirty="0"/>
          </a:p>
        </p:txBody>
      </p:sp>
    </p:spTree>
    <p:extLst>
      <p:ext uri="{BB962C8B-B14F-4D97-AF65-F5344CB8AC3E}">
        <p14:creationId xmlns:p14="http://schemas.microsoft.com/office/powerpoint/2010/main" val="1900322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アニサキスなど寄生虫リスクなどのリスク回避のため、今後、養殖の重要性が増すことが予想されます。</a:t>
            </a:r>
            <a:endParaRPr kumimoji="1" lang="en-US" altLang="ja-JP" dirty="0"/>
          </a:p>
          <a:p>
            <a:r>
              <a:rPr kumimoji="1" lang="ja-JP" altLang="en-US" dirty="0"/>
              <a:t>また、海産物の安全性の指標となる</a:t>
            </a:r>
            <a:r>
              <a:rPr kumimoji="1" lang="en-US" altLang="ja-JP" dirty="0"/>
              <a:t>ASC, MSC</a:t>
            </a:r>
            <a:r>
              <a:rPr kumimoji="1" lang="ja-JP" altLang="en-US" dirty="0"/>
              <a:t>の認証の重要性も今後増加することが予想されます。</a:t>
            </a:r>
            <a:endParaRPr kumimoji="1" lang="en-US" altLang="ja-JP" dirty="0"/>
          </a:p>
          <a:p>
            <a:r>
              <a:rPr kumimoji="1" lang="ja-JP" altLang="en-US" dirty="0"/>
              <a:t>それでは、日本国内の状況はどうでしょうか</a:t>
            </a:r>
            <a:r>
              <a:rPr kumimoji="1" lang="en-US" altLang="ja-JP" dirty="0"/>
              <a:t>?</a:t>
            </a:r>
          </a:p>
          <a:p>
            <a:endParaRPr kumimoji="1" lang="ja-JP" altLang="en-US"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15</a:t>
            </a:fld>
            <a:endParaRPr lang="ja-JP" altLang="en-US" noProof="0" dirty="0"/>
          </a:p>
        </p:txBody>
      </p:sp>
    </p:spTree>
    <p:extLst>
      <p:ext uri="{BB962C8B-B14F-4D97-AF65-F5344CB8AC3E}">
        <p14:creationId xmlns:p14="http://schemas.microsoft.com/office/powerpoint/2010/main" val="1609364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5800" y="4400550"/>
            <a:ext cx="5486400" cy="3456910"/>
          </a:xfrm>
        </p:spPr>
        <p:txBody>
          <a:bodyPr/>
          <a:lstStyle/>
          <a:p>
            <a:r>
              <a:rPr kumimoji="1" lang="ja-JP" altLang="en-US" dirty="0"/>
              <a:t>日本国内の養殖は、先ほどのサケ・マスのように伸び悩んでいる状況であり、海外からの養殖魚の輸入が増加している状況です。</a:t>
            </a:r>
          </a:p>
          <a:p>
            <a:r>
              <a:rPr kumimoji="1" lang="ja-JP" altLang="en-US" dirty="0"/>
              <a:t>海外の養殖場は、品質、安全性の確保のために表のように</a:t>
            </a:r>
            <a:r>
              <a:rPr kumimoji="1" lang="en-US" altLang="ja-JP" dirty="0"/>
              <a:t>ASC, </a:t>
            </a:r>
            <a:r>
              <a:rPr kumimoji="1" lang="en-US" altLang="ja-JP" dirty="0" err="1"/>
              <a:t>GGAP</a:t>
            </a:r>
            <a:r>
              <a:rPr kumimoji="1" lang="ja-JP" altLang="en-US" dirty="0"/>
              <a:t>の認証取得が非常に進んでいます。日本での普及はまだまだといった状況です。</a:t>
            </a:r>
            <a:endParaRPr kumimoji="1" lang="en-US" altLang="ja-JP" dirty="0"/>
          </a:p>
          <a:p>
            <a:r>
              <a:rPr kumimoji="1" lang="ja-JP" altLang="en-US" dirty="0"/>
              <a:t>ちなみに表のトップのノルウェーの一番のお客さんが日本とのことです。四方を海で囲まれながら、もどかしい限りです。</a:t>
            </a:r>
          </a:p>
          <a:p>
            <a:endParaRPr kumimoji="1" lang="ja-JP" altLang="en-US" dirty="0"/>
          </a:p>
          <a:p>
            <a:r>
              <a:rPr kumimoji="1" lang="ja-JP" altLang="en-US" dirty="0"/>
              <a:t>私の子供の頃は、肉といえば鯨でした。「また鯨かぁ」などと思っていましたが、今では、超高級品となってしまいました。また、就職してからは、お客さんが来ると「鰻食べに行こうか」と昼食も夕飯も鰻という日もありましたが、今では、お値段から年</a:t>
            </a:r>
            <a:r>
              <a:rPr kumimoji="1" lang="en-US" altLang="ja-JP" dirty="0"/>
              <a:t>2</a:t>
            </a:r>
            <a:r>
              <a:rPr kumimoji="1" lang="ja-JP" altLang="en-US" dirty="0"/>
              <a:t>、</a:t>
            </a:r>
            <a:r>
              <a:rPr kumimoji="1" lang="en-US" altLang="ja-JP" dirty="0"/>
              <a:t>3</a:t>
            </a:r>
            <a:r>
              <a:rPr kumimoji="1" lang="ja-JP" altLang="en-US" dirty="0"/>
              <a:t>回食べる程度となってしまいました。</a:t>
            </a:r>
          </a:p>
          <a:p>
            <a:r>
              <a:rPr kumimoji="1" lang="ja-JP" altLang="en-US" dirty="0"/>
              <a:t>サンマ、サバなどは、毎年、これでもかと食べさせられていましたが、最近、食卓に並ぶこともめっきり減ってきました。海苔も、いつのまにか食卓から消えてしまいました。</a:t>
            </a:r>
            <a:endParaRPr kumimoji="1" lang="en-US" altLang="ja-JP" dirty="0"/>
          </a:p>
          <a:p>
            <a:endParaRPr kumimoji="1" lang="en-US" altLang="ja-JP" dirty="0"/>
          </a:p>
          <a:p>
            <a:endParaRPr kumimoji="1" lang="ja-JP" altLang="en-US"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16</a:t>
            </a:fld>
            <a:endParaRPr lang="ja-JP" altLang="en-US" noProof="0" dirty="0"/>
          </a:p>
        </p:txBody>
      </p:sp>
    </p:spTree>
    <p:extLst>
      <p:ext uri="{BB962C8B-B14F-4D97-AF65-F5344CB8AC3E}">
        <p14:creationId xmlns:p14="http://schemas.microsoft.com/office/powerpoint/2010/main" val="910907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日本では安易な輸入に頼り、不漁不漁というだけで養殖への転換もなかなか進んでいないのが現状です。</a:t>
            </a:r>
            <a:r>
              <a:rPr kumimoji="1" lang="en-US" altLang="ja-JP" dirty="0" err="1"/>
              <a:t>ASC,GGAP</a:t>
            </a:r>
            <a:r>
              <a:rPr kumimoji="1" lang="ja-JP" altLang="en-US" dirty="0"/>
              <a:t>の普及も遅れています。</a:t>
            </a:r>
          </a:p>
          <a:p>
            <a:r>
              <a:rPr kumimoji="1" lang="ja-JP" altLang="en-US" dirty="0"/>
              <a:t>原因として行政の対応不足、資本の不足、流通業者、消費者の認証に対する理解不足、養殖、認証コストの販売価格への転嫁の難しさがあるのではないかと思われます。</a:t>
            </a:r>
          </a:p>
          <a:p>
            <a:r>
              <a:rPr kumimoji="1" lang="ja-JP" altLang="en-US" dirty="0"/>
              <a:t>海外では政策として養殖の推進、認証取得の後押しが行われています。ベトナムなど養殖及び認証の増加が著しい国もあります。日本では</a:t>
            </a:r>
            <a:r>
              <a:rPr kumimoji="1" lang="en-US" altLang="ja-JP" dirty="0"/>
              <a:t>ASC</a:t>
            </a:r>
            <a:r>
              <a:rPr kumimoji="1" lang="ja-JP" altLang="en-US" dirty="0"/>
              <a:t>の取得はある程度進んではいますが、養殖自体の減少に伴い、頭打ち状態となっています。</a:t>
            </a:r>
          </a:p>
          <a:p>
            <a:r>
              <a:rPr kumimoji="1" lang="ja-JP" altLang="en-US" dirty="0"/>
              <a:t>和食の中で大きなウェイトを占める海産物の量的確保、安全性の向上について、今一度、考える段階にきているのではないかと思います。</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17</a:t>
            </a:fld>
            <a:endParaRPr lang="ja-JP" altLang="en-US" noProof="0" dirty="0"/>
          </a:p>
        </p:txBody>
      </p:sp>
    </p:spTree>
    <p:extLst>
      <p:ext uri="{BB962C8B-B14F-4D97-AF65-F5344CB8AC3E}">
        <p14:creationId xmlns:p14="http://schemas.microsoft.com/office/powerpoint/2010/main" val="2276585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日本国内での</a:t>
            </a:r>
            <a:r>
              <a:rPr kumimoji="1" lang="en-US" altLang="ja-JP" dirty="0" err="1"/>
              <a:t>MSC,ASC</a:t>
            </a:r>
            <a:r>
              <a:rPr kumimoji="1" lang="ja-JP" altLang="en-US" dirty="0"/>
              <a:t>の重要性に対する理解がなかなか進まない中、ロイヤルホスト、オリックスグループなどは認証を受けた水産物の使用を行っています。今後、海産物の安全性という点で、このような企業が増えることを期待していますが、なかなか現状は厳しい状況です。</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18</a:t>
            </a:fld>
            <a:endParaRPr lang="ja-JP" altLang="en-US" noProof="0" dirty="0"/>
          </a:p>
        </p:txBody>
      </p:sp>
    </p:spTree>
    <p:extLst>
      <p:ext uri="{BB962C8B-B14F-4D97-AF65-F5344CB8AC3E}">
        <p14:creationId xmlns:p14="http://schemas.microsoft.com/office/powerpoint/2010/main" val="12251179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さて、現状、</a:t>
            </a:r>
            <a:r>
              <a:rPr kumimoji="1" lang="en-US" altLang="ja-JP" dirty="0"/>
              <a:t>ASC</a:t>
            </a:r>
            <a:r>
              <a:rPr kumimoji="1" lang="ja-JP" altLang="en-US" dirty="0"/>
              <a:t>の課題として、その飼料が大きなウェイトを占めています。</a:t>
            </a:r>
          </a:p>
          <a:p>
            <a:r>
              <a:rPr kumimoji="1" lang="ja-JP" altLang="en-US" dirty="0"/>
              <a:t>飼料の安全性が、海産物の安全性を確保する上で最も重要ですが、先程申し上げたように、飼料にかかるコストの販売価格への転嫁、認証の価値などにおいて流通及び消費者の理解はもちろん、飼料価格の低減のための自動化、省力化への取り組みが期待されます。</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19</a:t>
            </a:fld>
            <a:endParaRPr lang="ja-JP" altLang="en-US" noProof="0" dirty="0"/>
          </a:p>
        </p:txBody>
      </p:sp>
    </p:spTree>
    <p:extLst>
      <p:ext uri="{BB962C8B-B14F-4D97-AF65-F5344CB8AC3E}">
        <p14:creationId xmlns:p14="http://schemas.microsoft.com/office/powerpoint/2010/main" val="404361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4" name="スライド番号プレースホルダー 3"/>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2</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4492177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AD5F2-1163-405B-1873-A77696C59D4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1DD4FD0-2FFF-2355-0A2C-5489936F924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D6D7FEE-7C96-A74C-75C8-94461AA44610}"/>
              </a:ext>
            </a:extLst>
          </p:cNvPr>
          <p:cNvSpPr>
            <a:spLocks noGrp="1"/>
          </p:cNvSpPr>
          <p:nvPr>
            <p:ph type="body" idx="1"/>
          </p:nvPr>
        </p:nvSpPr>
        <p:spPr/>
        <p:txBody>
          <a:bodyPr/>
          <a:lstStyle/>
          <a:p>
            <a:r>
              <a:rPr kumimoji="1" lang="ja-JP" altLang="en-US" dirty="0">
                <a:latin typeface="ＭＳ 明朝" panose="02020609040205080304" pitchFamily="17" charset="-128"/>
                <a:ea typeface="ＭＳ 明朝" panose="02020609040205080304" pitchFamily="17" charset="-128"/>
              </a:rPr>
              <a:t>海産物をとりまく様々なリスク、また新たな危害となり得るマイクロプラスチック、気候変動への対応として養殖の取り組み、また安全性の確保のために</a:t>
            </a:r>
            <a:r>
              <a:rPr kumimoji="1" lang="en-US" altLang="ja-JP" dirty="0">
                <a:latin typeface="ＭＳ 明朝" panose="02020609040205080304" pitchFamily="17" charset="-128"/>
                <a:ea typeface="ＭＳ 明朝" panose="02020609040205080304" pitchFamily="17" charset="-128"/>
              </a:rPr>
              <a:t>ASC</a:t>
            </a:r>
            <a:r>
              <a:rPr kumimoji="1" lang="ja-JP" altLang="en-US" dirty="0">
                <a:latin typeface="ＭＳ 明朝" panose="02020609040205080304" pitchFamily="17" charset="-128"/>
                <a:ea typeface="ＭＳ 明朝" panose="02020609040205080304" pitchFamily="17" charset="-128"/>
              </a:rPr>
              <a:t>などの認証取得が大きなテーマとなってくることが予想されます。</a:t>
            </a:r>
            <a:endParaRPr kumimoji="1" lang="en-US" altLang="ja-JP" dirty="0">
              <a:latin typeface="ＭＳ 明朝" panose="02020609040205080304" pitchFamily="17" charset="-128"/>
              <a:ea typeface="ＭＳ 明朝" panose="02020609040205080304" pitchFamily="17" charset="-128"/>
            </a:endParaRPr>
          </a:p>
          <a:p>
            <a:endParaRPr kumimoji="1" lang="en-US" altLang="ja-JP" dirty="0"/>
          </a:p>
          <a:p>
            <a:r>
              <a:rPr kumimoji="1" lang="ja-JP" altLang="en-US" dirty="0">
                <a:latin typeface="ＭＳ 明朝" panose="02020609040205080304" pitchFamily="17" charset="-128"/>
                <a:ea typeface="ＭＳ 明朝" panose="02020609040205080304" pitchFamily="17" charset="-128"/>
              </a:rPr>
              <a:t>多くの国では、様々なリスクへの対応、また食糧資源の確保のため、政策として養殖システムの研究及び積極的な導入、各種規制による安定的な漁獲量の確保などの取り組みが行われています。</a:t>
            </a:r>
          </a:p>
          <a:p>
            <a:endParaRPr kumimoji="1" lang="ja-JP" altLang="en-US" dirty="0"/>
          </a:p>
          <a:p>
            <a:endParaRPr kumimoji="1" lang="ja-JP" altLang="en-US" dirty="0">
              <a:latin typeface="ＭＳ 明朝" panose="02020609040205080304" pitchFamily="17" charset="-128"/>
              <a:ea typeface="ＭＳ 明朝" panose="02020609040205080304" pitchFamily="17" charset="-128"/>
            </a:endParaRPr>
          </a:p>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76C6C0CC-1C86-108D-1369-EE2F257F1D0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322CDD-9D6C-4F63-9EC2-648226624108}" type="slidenum">
              <a:rPr kumimoji="0" lang="en-US" sz="1200" b="0" i="0" u="none" strike="noStrike" kern="1200" cap="none" spc="0" normalizeH="0" baseline="0" noProof="0" smtClean="0">
                <a:ln>
                  <a:noFill/>
                </a:ln>
                <a:solidFill>
                  <a:srgbClr val="514A40"/>
                </a:solidFill>
                <a:effectLst/>
                <a:uLnTx/>
                <a:uFillTx/>
                <a:latin typeface="ＭＳ 明朝" panose="02020609040205080304" pitchFamily="17" charset="-128"/>
                <a:ea typeface="ＭＳ 明朝" panose="02020609040205080304" pitchFamily="17"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514A40"/>
              </a:solidFill>
              <a:effectLst/>
              <a:uLnTx/>
              <a:uFillTx/>
              <a:latin typeface="ＭＳ 明朝" panose="02020609040205080304" pitchFamily="17" charset="-128"/>
              <a:ea typeface="ＭＳ 明朝" panose="02020609040205080304" pitchFamily="17" charset="-128"/>
              <a:cs typeface="+mn-cs"/>
            </a:endParaRPr>
          </a:p>
        </p:txBody>
      </p:sp>
    </p:spTree>
    <p:extLst>
      <p:ext uri="{BB962C8B-B14F-4D97-AF65-F5344CB8AC3E}">
        <p14:creationId xmlns:p14="http://schemas.microsoft.com/office/powerpoint/2010/main" val="38621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12879-0F53-CB5A-79F8-62192D42EF3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3F3F054-42B1-2D59-C215-44B74F7781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CF1BFB7-48ED-931C-7AED-7FDF375DEE18}"/>
              </a:ext>
            </a:extLst>
          </p:cNvPr>
          <p:cNvSpPr>
            <a:spLocks noGrp="1"/>
          </p:cNvSpPr>
          <p:nvPr>
            <p:ph type="body" idx="1"/>
          </p:nvPr>
        </p:nvSpPr>
        <p:spPr/>
        <p:txBody>
          <a:bodyPr/>
          <a:lstStyle/>
          <a:p>
            <a:r>
              <a:rPr kumimoji="1" lang="ja-JP" altLang="en-US" noProof="0" dirty="0">
                <a:latin typeface="ＭＳ 明朝" panose="02020609040205080304" pitchFamily="17" charset="-128"/>
                <a:ea typeface="ＭＳ 明朝" panose="02020609040205080304" pitchFamily="17" charset="-128"/>
              </a:rPr>
              <a:t>再び、</a:t>
            </a:r>
            <a:r>
              <a:rPr kumimoji="1" lang="ja-JP" altLang="en-US" dirty="0"/>
              <a:t>話は輸出に戻ります</a:t>
            </a:r>
            <a:r>
              <a:rPr kumimoji="1" lang="ja-JP" altLang="en-US" noProof="0" dirty="0">
                <a:latin typeface="ＭＳ 明朝" panose="02020609040205080304" pitchFamily="17" charset="-128"/>
                <a:ea typeface="ＭＳ 明朝" panose="02020609040205080304" pitchFamily="17" charset="-128"/>
              </a:rPr>
              <a:t>。</a:t>
            </a:r>
          </a:p>
        </p:txBody>
      </p:sp>
      <p:sp>
        <p:nvSpPr>
          <p:cNvPr id="4" name="スライド番号プレースホルダー 3">
            <a:extLst>
              <a:ext uri="{FF2B5EF4-FFF2-40B4-BE49-F238E27FC236}">
                <a16:creationId xmlns:a16="http://schemas.microsoft.com/office/drawing/2014/main" id="{A2C45376-3E7F-CA86-8223-4EF54505F343}"/>
              </a:ext>
            </a:extLst>
          </p:cNvPr>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21</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357713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私、監査員として、海外流通メーカーなどの二者監査、海外製造メーカーのサプライヤー監査を委託を受けて行っています。</a:t>
            </a:r>
          </a:p>
          <a:p>
            <a:r>
              <a:rPr kumimoji="1" lang="ja-JP" altLang="en-US" dirty="0"/>
              <a:t>時々、</a:t>
            </a:r>
            <a:r>
              <a:rPr kumimoji="1" lang="en-US" altLang="ja-JP" dirty="0"/>
              <a:t>FDA</a:t>
            </a:r>
            <a:r>
              <a:rPr kumimoji="1" lang="ja-JP" altLang="en-US" dirty="0"/>
              <a:t>の監査の立ち合い、事前チェックの依頼を受けることもあります。そのような中で、海外からの監査に対して、いくつか注意をしたほうが良い点について話をさせていただきます。</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22</a:t>
            </a:fld>
            <a:endParaRPr lang="ja-JP" altLang="en-US" noProof="0" dirty="0"/>
          </a:p>
        </p:txBody>
      </p:sp>
    </p:spTree>
    <p:extLst>
      <p:ext uri="{BB962C8B-B14F-4D97-AF65-F5344CB8AC3E}">
        <p14:creationId xmlns:p14="http://schemas.microsoft.com/office/powerpoint/2010/main" val="4051441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65F25-CC72-CDB2-0EBB-99D4F71F52D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F3A4360-22A7-E27A-A8F0-34B5C6A679A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ACF4E79-1E64-334E-2D04-61E158D9259A}"/>
              </a:ext>
            </a:extLst>
          </p:cNvPr>
          <p:cNvSpPr>
            <a:spLocks noGrp="1"/>
          </p:cNvSpPr>
          <p:nvPr>
            <p:ph type="body" idx="1"/>
          </p:nvPr>
        </p:nvSpPr>
        <p:spPr/>
        <p:txBody>
          <a:bodyPr/>
          <a:lstStyle/>
          <a:p>
            <a:r>
              <a:rPr kumimoji="1" lang="ja-JP" altLang="en-US" noProof="0" dirty="0">
                <a:latin typeface="ＭＳ 明朝" panose="02020609040205080304" pitchFamily="17" charset="-128"/>
                <a:ea typeface="ＭＳ 明朝" panose="02020609040205080304" pitchFamily="17" charset="-128"/>
              </a:rPr>
              <a:t>まず、監査前の準備段階について話をさせていただきます。</a:t>
            </a:r>
          </a:p>
        </p:txBody>
      </p:sp>
      <p:sp>
        <p:nvSpPr>
          <p:cNvPr id="4" name="スライド番号プレースホルダー 3">
            <a:extLst>
              <a:ext uri="{FF2B5EF4-FFF2-40B4-BE49-F238E27FC236}">
                <a16:creationId xmlns:a16="http://schemas.microsoft.com/office/drawing/2014/main" id="{CDCDC6B5-3DDA-647A-626C-A9C616344401}"/>
              </a:ext>
            </a:extLst>
          </p:cNvPr>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23</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23799905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EDD45-3921-27C4-9DB4-6695447216E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DCE9AC7-1BAA-14B8-371B-EE335D62462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55D467-D39F-5F75-7790-664C35E58C4C}"/>
              </a:ext>
            </a:extLst>
          </p:cNvPr>
          <p:cNvSpPr>
            <a:spLocks noGrp="1"/>
          </p:cNvSpPr>
          <p:nvPr>
            <p:ph type="body" idx="1"/>
          </p:nvPr>
        </p:nvSpPr>
        <p:spPr>
          <a:xfrm>
            <a:off x="685800" y="4400550"/>
            <a:ext cx="5486400" cy="3829050"/>
          </a:xfrm>
        </p:spPr>
        <p:txBody>
          <a:bodyPr/>
          <a:lstStyle/>
          <a:p>
            <a:r>
              <a:rPr kumimoji="1" lang="ja-JP" altLang="en-US" dirty="0"/>
              <a:t>海外への輸出を行っている</a:t>
            </a:r>
            <a:r>
              <a:rPr kumimoji="1" lang="en-US" altLang="ja-JP" dirty="0" err="1">
                <a:latin typeface="ＭＳ 明朝" panose="02020609040205080304" pitchFamily="17" charset="-128"/>
                <a:ea typeface="ＭＳ 明朝" panose="02020609040205080304" pitchFamily="17" charset="-128"/>
              </a:rPr>
              <a:t>FSSC</a:t>
            </a:r>
            <a:r>
              <a:rPr kumimoji="1" lang="ja-JP" altLang="en-US" dirty="0">
                <a:latin typeface="ＭＳ 明朝" panose="02020609040205080304" pitchFamily="17" charset="-128"/>
                <a:ea typeface="ＭＳ 明朝" panose="02020609040205080304" pitchFamily="17" charset="-128"/>
              </a:rPr>
              <a:t>の認証を取得している企業で、よくある話ですが、「御社の製品に対して適用される規制法令について説明してください」と質問しますと、約</a:t>
            </a:r>
            <a:r>
              <a:rPr kumimoji="1" lang="en-US" altLang="ja-JP" dirty="0">
                <a:latin typeface="ＭＳ 明朝" panose="02020609040205080304" pitchFamily="17" charset="-128"/>
                <a:ea typeface="ＭＳ 明朝" panose="02020609040205080304" pitchFamily="17" charset="-128"/>
              </a:rPr>
              <a:t>30%</a:t>
            </a:r>
            <a:r>
              <a:rPr kumimoji="1" lang="ja-JP" altLang="en-US" dirty="0">
                <a:latin typeface="ＭＳ 明朝" panose="02020609040205080304" pitchFamily="17" charset="-128"/>
                <a:ea typeface="ＭＳ 明朝" panose="02020609040205080304" pitchFamily="17" charset="-128"/>
              </a:rPr>
              <a:t>で食品衛生法などの国内の規制法令だけをまとめた資料が提示されます。輸出国の規制法令について、説明を求めると、かなりの確率で「輸出先の規制法令については商社が特定しています。こちらは、その指示に従っています。」と答えが返ってきます。</a:t>
            </a:r>
          </a:p>
          <a:p>
            <a:r>
              <a:rPr kumimoji="1" lang="ja-JP" altLang="en-US" dirty="0">
                <a:latin typeface="ＭＳ 明朝" panose="02020609040205080304" pitchFamily="17" charset="-128"/>
                <a:ea typeface="ＭＳ 明朝" panose="02020609040205080304" pitchFamily="17" charset="-128"/>
              </a:rPr>
              <a:t>輸出先の規制法令を把握することで、それらに適合した商品開発、また既存製品のリニューアルも進めることができ、機会の増大につながっていくのではないかと思います。</a:t>
            </a:r>
          </a:p>
          <a:p>
            <a:r>
              <a:rPr kumimoji="1" lang="ja-JP" altLang="en-US" dirty="0">
                <a:latin typeface="ＭＳ 明朝" panose="02020609040205080304" pitchFamily="17" charset="-128"/>
                <a:ea typeface="ＭＳ 明朝" panose="02020609040205080304" pitchFamily="17" charset="-128"/>
              </a:rPr>
              <a:t>また同様にリコール演習も国内製品のみに限定して実施されていることが多く、継続して輸出の取り組みを行うのであれば、一度は輸出品のリコール演習を行っておく必要もありますし、二者監査では要求事項となっている場合があります。</a:t>
            </a:r>
          </a:p>
          <a:p>
            <a:r>
              <a:rPr kumimoji="1" lang="ja-JP" altLang="en-US" dirty="0"/>
              <a:t>また演習では輸出先国のリコールに関わる法令に従って実施する必要がありますので、事前確認を含め、十分に古瀬中尉ください。</a:t>
            </a:r>
            <a:endParaRPr kumimoji="1" lang="ja-JP" altLang="en-US" dirty="0">
              <a:latin typeface="ＭＳ 明朝" panose="02020609040205080304" pitchFamily="17" charset="-128"/>
              <a:ea typeface="ＭＳ 明朝" panose="02020609040205080304" pitchFamily="17" charset="-128"/>
            </a:endParaRPr>
          </a:p>
          <a:p>
            <a:r>
              <a:rPr kumimoji="1" lang="ja-JP" altLang="en-US" dirty="0"/>
              <a:t>トレース演習も同様で、</a:t>
            </a:r>
            <a:r>
              <a:rPr kumimoji="1" lang="en-US" altLang="ja-JP" dirty="0"/>
              <a:t>2</a:t>
            </a:r>
            <a:r>
              <a:rPr kumimoji="1" lang="ja-JP" altLang="en-US" dirty="0"/>
              <a:t>者監査ではトレースバック、トレースフォワードを毎年各</a:t>
            </a:r>
            <a:r>
              <a:rPr kumimoji="1" lang="en-US" altLang="ja-JP" dirty="0"/>
              <a:t>1</a:t>
            </a:r>
            <a:r>
              <a:rPr kumimoji="1" lang="ja-JP" altLang="en-US" dirty="0"/>
              <a:t>回行うことが、ほぼ定番メニューとなっています。</a:t>
            </a:r>
            <a:endParaRPr kumimoji="1" lang="ja-JP" altLang="en-US" dirty="0">
              <a:latin typeface="ＭＳ 明朝" panose="02020609040205080304" pitchFamily="17" charset="-128"/>
              <a:ea typeface="ＭＳ 明朝" panose="02020609040205080304" pitchFamily="17" charset="-128"/>
            </a:endParaRPr>
          </a:p>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EEF8D6D5-45F3-7520-EAC3-7E649022713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322CDD-9D6C-4F63-9EC2-648226624108}" type="slidenum">
              <a:rPr kumimoji="0" lang="en-US" sz="1200" b="0" i="0" u="none" strike="noStrike" kern="1200" cap="none" spc="0" normalizeH="0" baseline="0" noProof="0" smtClean="0">
                <a:ln>
                  <a:noFill/>
                </a:ln>
                <a:solidFill>
                  <a:srgbClr val="514A40"/>
                </a:solidFill>
                <a:effectLst/>
                <a:uLnTx/>
                <a:uFillTx/>
                <a:latin typeface="ＭＳ 明朝" panose="02020609040205080304" pitchFamily="17" charset="-128"/>
                <a:ea typeface="ＭＳ 明朝" panose="02020609040205080304" pitchFamily="17"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rgbClr val="514A40"/>
              </a:solidFill>
              <a:effectLst/>
              <a:uLnTx/>
              <a:uFillTx/>
              <a:latin typeface="ＭＳ 明朝" panose="02020609040205080304" pitchFamily="17" charset="-128"/>
              <a:ea typeface="ＭＳ 明朝" panose="02020609040205080304" pitchFamily="17" charset="-128"/>
              <a:cs typeface="+mn-cs"/>
            </a:endParaRPr>
          </a:p>
        </p:txBody>
      </p:sp>
    </p:spTree>
    <p:extLst>
      <p:ext uri="{BB962C8B-B14F-4D97-AF65-F5344CB8AC3E}">
        <p14:creationId xmlns:p14="http://schemas.microsoft.com/office/powerpoint/2010/main" val="2599938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7C8AF-DC63-EBD9-6E75-612749F38A4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E6C45B4-E959-D084-9595-DCCAFE35DB7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00297E-4B27-0F30-F990-371F2938FCCE}"/>
              </a:ext>
            </a:extLst>
          </p:cNvPr>
          <p:cNvSpPr>
            <a:spLocks noGrp="1"/>
          </p:cNvSpPr>
          <p:nvPr>
            <p:ph type="body" idx="1"/>
          </p:nvPr>
        </p:nvSpPr>
        <p:spPr>
          <a:xfrm>
            <a:off x="685800" y="4400549"/>
            <a:ext cx="5486400" cy="4675211"/>
          </a:xfrm>
        </p:spPr>
        <p:txBody>
          <a:bodyPr/>
          <a:lstStyle/>
          <a:p>
            <a:r>
              <a:rPr kumimoji="1" lang="ja-JP" altLang="en-US" dirty="0">
                <a:latin typeface="ＭＳ 明朝" panose="02020609040205080304" pitchFamily="17" charset="-128"/>
                <a:ea typeface="ＭＳ 明朝" panose="02020609040205080304" pitchFamily="17" charset="-128"/>
              </a:rPr>
              <a:t>海外、特に</a:t>
            </a:r>
            <a:r>
              <a:rPr kumimoji="1" lang="en-US" altLang="ja-JP" dirty="0">
                <a:latin typeface="ＭＳ 明朝" panose="02020609040205080304" pitchFamily="17" charset="-128"/>
                <a:ea typeface="ＭＳ 明朝" panose="02020609040205080304" pitchFamily="17" charset="-128"/>
              </a:rPr>
              <a:t>FDA</a:t>
            </a:r>
            <a:r>
              <a:rPr kumimoji="1" lang="ja-JP" altLang="en-US" dirty="0">
                <a:latin typeface="ＭＳ 明朝" panose="02020609040205080304" pitchFamily="17" charset="-128"/>
                <a:ea typeface="ＭＳ 明朝" panose="02020609040205080304" pitchFamily="17" charset="-128"/>
              </a:rPr>
              <a:t>の監査員をはじめ、アメリカからの監査では、昆虫に対して</a:t>
            </a:r>
            <a:r>
              <a:rPr kumimoji="1" lang="ja-JP" altLang="en-US" dirty="0"/>
              <a:t>厳しくチェックが行われます。</a:t>
            </a:r>
          </a:p>
          <a:p>
            <a:r>
              <a:rPr kumimoji="1" lang="ja-JP" altLang="en-US" dirty="0">
                <a:latin typeface="ＭＳ 明朝" panose="02020609040205080304" pitchFamily="17" charset="-128"/>
                <a:ea typeface="ＭＳ 明朝" panose="02020609040205080304" pitchFamily="17" charset="-128"/>
              </a:rPr>
              <a:t>捕虫器、トラップで捕獲された昆虫について、事細かに質問が行われることもあります。できれば、監査前には捕虫器、トラップの点検、清掃を行っておくと良いかと思います。</a:t>
            </a:r>
          </a:p>
          <a:p>
            <a:r>
              <a:rPr kumimoji="1" lang="ja-JP" altLang="en-US" dirty="0"/>
              <a:t>また、昆虫の発生源、小動物の棲家となる屋外の配管、遊休設備等は管理されていることが分かるような状態にしておいてください。</a:t>
            </a:r>
          </a:p>
          <a:p>
            <a:endParaRPr kumimoji="1" lang="ja-JP" altLang="en-US" dirty="0"/>
          </a:p>
          <a:p>
            <a:r>
              <a:rPr kumimoji="1" lang="ja-JP" altLang="en-US" dirty="0"/>
              <a:t>フードディフェンス面で、フェンス、外壁の保守状況が確認されます。フェンスが破れていたり、錆びて簡単に破壊されるような状況ですと指摘の対象となりますのでご注意ください。</a:t>
            </a:r>
          </a:p>
          <a:p>
            <a:endParaRPr kumimoji="1" lang="ja-JP" altLang="en-US" dirty="0"/>
          </a:p>
          <a:p>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F4F2979A-80C7-7DD5-50FC-93A28ACED26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322CDD-9D6C-4F63-9EC2-648226624108}" type="slidenum">
              <a:rPr kumimoji="0" lang="en-US" sz="1200" b="0" i="0" u="none" strike="noStrike" kern="1200" cap="none" spc="0" normalizeH="0" baseline="0" noProof="0" smtClean="0">
                <a:ln>
                  <a:noFill/>
                </a:ln>
                <a:solidFill>
                  <a:srgbClr val="514A40"/>
                </a:solidFill>
                <a:effectLst/>
                <a:uLnTx/>
                <a:uFillTx/>
                <a:latin typeface="ＭＳ 明朝" panose="02020609040205080304" pitchFamily="17" charset="-128"/>
                <a:ea typeface="ＭＳ 明朝" panose="02020609040205080304" pitchFamily="17"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rgbClr val="514A40"/>
              </a:solidFill>
              <a:effectLst/>
              <a:uLnTx/>
              <a:uFillTx/>
              <a:latin typeface="ＭＳ 明朝" panose="02020609040205080304" pitchFamily="17" charset="-128"/>
              <a:ea typeface="ＭＳ 明朝" panose="02020609040205080304" pitchFamily="17" charset="-128"/>
              <a:cs typeface="+mn-cs"/>
            </a:endParaRPr>
          </a:p>
        </p:txBody>
      </p:sp>
    </p:spTree>
    <p:extLst>
      <p:ext uri="{BB962C8B-B14F-4D97-AF65-F5344CB8AC3E}">
        <p14:creationId xmlns:p14="http://schemas.microsoft.com/office/powerpoint/2010/main" val="4039525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92ACF-C738-1B72-FE51-CD33780A68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689C5F6-B3A7-7966-9802-A0BD3850FC4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8E3A50E-AA8E-DB7D-6F97-90B889B39DD0}"/>
              </a:ext>
            </a:extLst>
          </p:cNvPr>
          <p:cNvSpPr>
            <a:spLocks noGrp="1"/>
          </p:cNvSpPr>
          <p:nvPr>
            <p:ph type="body" idx="1"/>
          </p:nvPr>
        </p:nvSpPr>
        <p:spPr/>
        <p:txBody>
          <a:bodyPr/>
          <a:lstStyle/>
          <a:p>
            <a:r>
              <a:rPr kumimoji="1" lang="ja-JP" altLang="en-US" dirty="0">
                <a:latin typeface="ＭＳ 明朝" panose="02020609040205080304" pitchFamily="17" charset="-128"/>
                <a:ea typeface="ＭＳ 明朝" panose="02020609040205080304" pitchFamily="17" charset="-128"/>
              </a:rPr>
              <a:t>工場外周の鼠のトラップですが、全く設置されていない工場もしばしば確認されますが、</a:t>
            </a:r>
            <a:r>
              <a:rPr kumimoji="1" lang="en-US" altLang="ja-JP" dirty="0">
                <a:latin typeface="ＭＳ 明朝" panose="02020609040205080304" pitchFamily="17" charset="-128"/>
                <a:ea typeface="ＭＳ 明朝" panose="02020609040205080304" pitchFamily="17" charset="-128"/>
              </a:rPr>
              <a:t>2</a:t>
            </a:r>
            <a:r>
              <a:rPr kumimoji="1" lang="ja-JP" altLang="en-US" dirty="0">
                <a:latin typeface="ＭＳ 明朝" panose="02020609040205080304" pitchFamily="17" charset="-128"/>
                <a:ea typeface="ＭＳ 明朝" panose="02020609040205080304" pitchFamily="17" charset="-128"/>
              </a:rPr>
              <a:t>者監査では、適切な間隔でトラップが設置され、捕獲状況に応じたトラップのチェックが実施されていることが確認されます。</a:t>
            </a:r>
          </a:p>
          <a:p>
            <a:r>
              <a:rPr kumimoji="1" lang="ja-JP" altLang="en-US" dirty="0"/>
              <a:t>過去に捕獲されたことがないから設置していないという説明を受けることがありますが、捕獲実績がないことは、生息していないことの証明にはなりませんので、ご注意ください。</a:t>
            </a:r>
          </a:p>
          <a:p>
            <a:endParaRPr kumimoji="1" lang="ja-JP" altLang="en-US" dirty="0">
              <a:latin typeface="ＭＳ 明朝" panose="02020609040205080304" pitchFamily="17" charset="-128"/>
              <a:ea typeface="ＭＳ 明朝" panose="02020609040205080304" pitchFamily="17" charset="-128"/>
            </a:endParaRPr>
          </a:p>
          <a:p>
            <a:r>
              <a:rPr kumimoji="1" lang="ja-JP" altLang="en-US" dirty="0"/>
              <a:t>また工場敷地へのゲート、扉などに「部外者立入禁止」の表示札がなく、施錠も行われていない場合は、是正の指示を受けることが多く、対応が必要となります。</a:t>
            </a:r>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520193EF-853A-E4AE-B233-10FF7A85D42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322CDD-9D6C-4F63-9EC2-648226624108}" type="slidenum">
              <a:rPr kumimoji="0" lang="en-US" sz="1200" b="0" i="0" u="none" strike="noStrike" kern="1200" cap="none" spc="0" normalizeH="0" baseline="0" noProof="0" smtClean="0">
                <a:ln>
                  <a:noFill/>
                </a:ln>
                <a:solidFill>
                  <a:srgbClr val="514A40"/>
                </a:solidFill>
                <a:effectLst/>
                <a:uLnTx/>
                <a:uFillTx/>
                <a:latin typeface="ＭＳ 明朝" panose="02020609040205080304" pitchFamily="17" charset="-128"/>
                <a:ea typeface="ＭＳ 明朝" panose="02020609040205080304" pitchFamily="17"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srgbClr val="514A40"/>
              </a:solidFill>
              <a:effectLst/>
              <a:uLnTx/>
              <a:uFillTx/>
              <a:latin typeface="ＭＳ 明朝" panose="02020609040205080304" pitchFamily="17" charset="-128"/>
              <a:ea typeface="ＭＳ 明朝" panose="02020609040205080304" pitchFamily="17" charset="-128"/>
              <a:cs typeface="+mn-cs"/>
            </a:endParaRPr>
          </a:p>
        </p:txBody>
      </p:sp>
    </p:spTree>
    <p:extLst>
      <p:ext uri="{BB962C8B-B14F-4D97-AF65-F5344CB8AC3E}">
        <p14:creationId xmlns:p14="http://schemas.microsoft.com/office/powerpoint/2010/main" val="27040583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海外への輸出を行っている場合、特に魚を含む原料を工場内で取り扱っている場合には、必ずアレルゲンリストに魚を加え、管理プログラムを作成してください。</a:t>
            </a:r>
          </a:p>
          <a:p>
            <a:r>
              <a:rPr kumimoji="1" lang="ja-JP" altLang="en-US" dirty="0"/>
              <a:t>また、しばしば</a:t>
            </a:r>
            <a:r>
              <a:rPr kumimoji="1" lang="en-US" altLang="ja-JP" dirty="0"/>
              <a:t>2</a:t>
            </a:r>
            <a:r>
              <a:rPr kumimoji="1" lang="ja-JP" altLang="en-US" dirty="0"/>
              <a:t>者監査で指摘を受けるケースとして、環境モニタリングプログラムの指標菌に「リステリア」が含まれていないというものがあります。</a:t>
            </a:r>
          </a:p>
          <a:p>
            <a:r>
              <a:rPr kumimoji="1" lang="ja-JP" altLang="en-US" dirty="0"/>
              <a:t>製品によっては必要がない場合もありますが、海外、特にアメリカではリステリアによる食中毒の症例が多いことから、指標菌に含めていない理由についての質問を受けることもしばしばありますのでご注意ください。</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27</a:t>
            </a:fld>
            <a:endParaRPr lang="ja-JP" altLang="en-US" noProof="0" dirty="0"/>
          </a:p>
        </p:txBody>
      </p:sp>
    </p:spTree>
    <p:extLst>
      <p:ext uri="{BB962C8B-B14F-4D97-AF65-F5344CB8AC3E}">
        <p14:creationId xmlns:p14="http://schemas.microsoft.com/office/powerpoint/2010/main" val="37519235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これらの他に、多くの国で「亜硫酸塩」に関する規制があります。</a:t>
            </a:r>
          </a:p>
          <a:p>
            <a:r>
              <a:rPr kumimoji="1" lang="ja-JP" altLang="en-US" dirty="0"/>
              <a:t>アメリカですと食品に含まれる亜硫酸塩の濃度として</a:t>
            </a:r>
            <a:r>
              <a:rPr kumimoji="1" lang="en-US" altLang="ja-JP" dirty="0" err="1"/>
              <a:t>10ppm</a:t>
            </a:r>
            <a:r>
              <a:rPr kumimoji="1" lang="ja-JP" altLang="en-US" dirty="0"/>
              <a:t>以下の基準があります。</a:t>
            </a:r>
          </a:p>
          <a:p>
            <a:r>
              <a:rPr kumimoji="1" lang="ja-JP" altLang="en-US" dirty="0"/>
              <a:t>亜硫酸塩は乾燥野菜</a:t>
            </a:r>
            <a:r>
              <a:rPr kumimoji="1" lang="en-US" altLang="ja-JP" dirty="0"/>
              <a:t>(</a:t>
            </a:r>
            <a:r>
              <a:rPr kumimoji="1" lang="ja-JP" altLang="en-US" dirty="0"/>
              <a:t>根菜類</a:t>
            </a:r>
            <a:r>
              <a:rPr kumimoji="1" lang="en-US" altLang="ja-JP" dirty="0"/>
              <a:t>)</a:t>
            </a:r>
            <a:r>
              <a:rPr kumimoji="1" lang="ja-JP" altLang="en-US" dirty="0"/>
              <a:t>、ドライフルーツ、果汁飲料などに含まれています。また食品添加物として使用される場合もあり、該当する場合は、定期的な検査を行い、基準以下の濃度であることを確認してください。</a:t>
            </a:r>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28</a:t>
            </a:fld>
            <a:endParaRPr lang="ja-JP" altLang="en-US" noProof="0" dirty="0"/>
          </a:p>
        </p:txBody>
      </p:sp>
    </p:spTree>
    <p:extLst>
      <p:ext uri="{BB962C8B-B14F-4D97-AF65-F5344CB8AC3E}">
        <p14:creationId xmlns:p14="http://schemas.microsoft.com/office/powerpoint/2010/main" val="9104393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アメリカへの輸出製品に着色料が使用されている場合は、</a:t>
            </a:r>
            <a:r>
              <a:rPr kumimoji="1" lang="en-US" altLang="ja-JP" dirty="0"/>
              <a:t>FDA</a:t>
            </a:r>
            <a:r>
              <a:rPr kumimoji="1" lang="ja-JP" altLang="en-US" dirty="0"/>
              <a:t>でバッチ認証されたものかどうか、容器の底面のシールが確認されます。</a:t>
            </a:r>
          </a:p>
          <a:p>
            <a:r>
              <a:rPr kumimoji="1" lang="ja-JP" altLang="en-US" dirty="0"/>
              <a:t>また、添加物等の計量室では、使用している添加物のリストの提出が求められる場合があります。輸出先国で認められていない添加物</a:t>
            </a:r>
            <a:r>
              <a:rPr kumimoji="1" lang="en-US" altLang="ja-JP" dirty="0"/>
              <a:t>(</a:t>
            </a:r>
            <a:r>
              <a:rPr kumimoji="1" lang="ja-JP" altLang="en-US" dirty="0"/>
              <a:t>例えば、クチナシ色素、</a:t>
            </a:r>
            <a:r>
              <a:rPr kumimoji="1" lang="en-US" altLang="ja-JP" dirty="0"/>
              <a:t>5‘-</a:t>
            </a:r>
            <a:r>
              <a:rPr kumimoji="1" lang="ja-JP" altLang="en-US" dirty="0"/>
              <a:t>リボヌクレオチド二ナトリウムなど</a:t>
            </a:r>
            <a:r>
              <a:rPr kumimoji="1" lang="en-US" altLang="ja-JP" dirty="0"/>
              <a:t>)</a:t>
            </a:r>
            <a:r>
              <a:rPr kumimoji="1" lang="ja-JP" altLang="en-US" dirty="0"/>
              <a:t>が使用されている場合、それらとのコンタミ防止策について質問される場合があります。</a:t>
            </a:r>
          </a:p>
          <a:p>
            <a:r>
              <a:rPr kumimoji="1" lang="ja-JP" altLang="en-US" dirty="0"/>
              <a:t>輸出先で認められていない添加物を特定し、コンタミ防止策を確立してください。</a:t>
            </a:r>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29</a:t>
            </a:fld>
            <a:endParaRPr lang="ja-JP" altLang="en-US" noProof="0" dirty="0"/>
          </a:p>
        </p:txBody>
      </p:sp>
    </p:spTree>
    <p:extLst>
      <p:ext uri="{BB962C8B-B14F-4D97-AF65-F5344CB8AC3E}">
        <p14:creationId xmlns:p14="http://schemas.microsoft.com/office/powerpoint/2010/main" val="3080266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4" name="スライド番号プレースホルダー 3"/>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3</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26773073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トレーニングに関する指摘も数多くでています。</a:t>
            </a:r>
          </a:p>
          <a:p>
            <a:r>
              <a:rPr kumimoji="1" lang="ja-JP" altLang="en-US" dirty="0"/>
              <a:t>リフレッシュ教育としてトレーニングを行う場合、輸出する製品に関わる内容が網羅されているか、またトレーニングを行う人の力量、資格が明確化され、文書化されているかなどについて、確認が行われ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30</a:t>
            </a:fld>
            <a:endParaRPr lang="ja-JP" altLang="en-US" noProof="0" dirty="0"/>
          </a:p>
        </p:txBody>
      </p:sp>
    </p:spTree>
    <p:extLst>
      <p:ext uri="{BB962C8B-B14F-4D97-AF65-F5344CB8AC3E}">
        <p14:creationId xmlns:p14="http://schemas.microsoft.com/office/powerpoint/2010/main" val="9383543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89B49-467E-E3F9-D390-3403288BB2B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89FA13-A4A4-D411-1DD9-CB9C461E643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68934BB-0675-1F31-ED07-0B9AF554979A}"/>
              </a:ext>
            </a:extLst>
          </p:cNvPr>
          <p:cNvSpPr>
            <a:spLocks noGrp="1"/>
          </p:cNvSpPr>
          <p:nvPr>
            <p:ph type="body" idx="1"/>
          </p:nvPr>
        </p:nvSpPr>
        <p:spPr/>
        <p:txBody>
          <a:bodyPr/>
          <a:lstStyle/>
          <a:p>
            <a:r>
              <a:rPr kumimoji="1" lang="ja-JP" altLang="en-US" dirty="0"/>
              <a:t>監査項目として、生産の流れの川上にあるサプライヤーに関するものが、輸出品では非常に多くなっています。</a:t>
            </a:r>
            <a:endParaRPr kumimoji="1" lang="ja-JP" altLang="en-US" noProof="0"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682D38AA-747A-D725-B3FD-3D358CB3ADC8}"/>
              </a:ext>
            </a:extLst>
          </p:cNvPr>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31</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27700867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サプライヤーの検証をどのように行っているのかについて、多くの質問及び記録の確認が行われます。</a:t>
            </a:r>
          </a:p>
          <a:p>
            <a:r>
              <a:rPr kumimoji="1" lang="ja-JP" altLang="en-US" dirty="0"/>
              <a:t>具体的には、サプライヤーのリコールプログラムの有無、どのような衛生管理システムを採用しているのか、またリスクに対する予防措置が行われているのか、それらの運用状況をどのように確認しているのかなど、</a:t>
            </a:r>
            <a:r>
              <a:rPr kumimoji="1" lang="en-US" altLang="ja-JP" dirty="0" err="1"/>
              <a:t>FSSC</a:t>
            </a:r>
            <a:r>
              <a:rPr kumimoji="1" lang="ja-JP" altLang="en-US" dirty="0"/>
              <a:t>の要求事項より厳しい内容となっていますので注意が必要です。</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32</a:t>
            </a:fld>
            <a:endParaRPr lang="ja-JP" altLang="en-US" noProof="0" dirty="0"/>
          </a:p>
        </p:txBody>
      </p:sp>
    </p:spTree>
    <p:extLst>
      <p:ext uri="{BB962C8B-B14F-4D97-AF65-F5344CB8AC3E}">
        <p14:creationId xmlns:p14="http://schemas.microsoft.com/office/powerpoint/2010/main" val="22464290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例えば、バルク原料の受入れについて、受入れ時に使用されるホース及びホースの保管方法について、</a:t>
            </a:r>
            <a:r>
              <a:rPr kumimoji="1" lang="en-US" altLang="ja-JP" dirty="0" err="1"/>
              <a:t>FSSC</a:t>
            </a:r>
            <a:r>
              <a:rPr kumimoji="1" lang="ja-JP" altLang="en-US" dirty="0"/>
              <a:t>の要求事項より更に踏み込んだ確認が行われます。</a:t>
            </a:r>
          </a:p>
          <a:p>
            <a:r>
              <a:rPr kumimoji="1" lang="ja-JP" altLang="en-US" dirty="0"/>
              <a:t>また、</a:t>
            </a:r>
            <a:r>
              <a:rPr kumimoji="1" lang="en-US" altLang="ja-JP" dirty="0" err="1"/>
              <a:t>Ver7.0</a:t>
            </a:r>
            <a:r>
              <a:rPr kumimoji="1" lang="ja-JP" altLang="en-US" dirty="0"/>
              <a:t>では硬質樹脂についての要求事項が追加されましたが、更に具体的にパレットなどに関する確認が行われます。</a:t>
            </a:r>
          </a:p>
          <a:p>
            <a:endParaRPr kumimoji="1" lang="ja-JP" altLang="en-US" dirty="0"/>
          </a:p>
          <a:p>
            <a:r>
              <a:rPr kumimoji="1" lang="ja-JP" altLang="en-US" dirty="0"/>
              <a:t>また原料ではありませんが、返品された商品に対して受領から廃棄までの詳細記録の提示が求められます。</a:t>
            </a:r>
          </a:p>
          <a:p>
            <a:endParaRPr kumimoji="1" lang="ja-JP" altLang="en-US" dirty="0"/>
          </a:p>
          <a:p>
            <a:endParaRPr kumimoji="1" lang="en-US" altLang="ja-JP"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33</a:t>
            </a:fld>
            <a:endParaRPr lang="ja-JP" altLang="en-US" noProof="0" dirty="0"/>
          </a:p>
        </p:txBody>
      </p:sp>
    </p:spTree>
    <p:extLst>
      <p:ext uri="{BB962C8B-B14F-4D97-AF65-F5344CB8AC3E}">
        <p14:creationId xmlns:p14="http://schemas.microsoft.com/office/powerpoint/2010/main" val="33425737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衛生行動で大きく異なる点として、現場に飲料を持ち込む場合、中身の見えないボトル、水筒は</a:t>
            </a:r>
            <a:r>
              <a:rPr kumimoji="1" lang="en-US" altLang="ja-JP" dirty="0"/>
              <a:t>NG</a:t>
            </a:r>
            <a:r>
              <a:rPr kumimoji="1" lang="ja-JP" altLang="en-US" dirty="0"/>
              <a:t>とされています。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34</a:t>
            </a:fld>
            <a:endParaRPr lang="ja-JP" altLang="en-US" noProof="0" dirty="0"/>
          </a:p>
        </p:txBody>
      </p:sp>
    </p:spTree>
    <p:extLst>
      <p:ext uri="{BB962C8B-B14F-4D97-AF65-F5344CB8AC3E}">
        <p14:creationId xmlns:p14="http://schemas.microsoft.com/office/powerpoint/2010/main" val="1336986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入社時教育時に、必ず衛生的な行動方針について確認し、署名</a:t>
            </a:r>
            <a:r>
              <a:rPr kumimoji="1" lang="en-US" altLang="ja-JP" dirty="0"/>
              <a:t>(</a:t>
            </a:r>
            <a:r>
              <a:rPr kumimoji="1" lang="ja-JP" altLang="en-US" dirty="0"/>
              <a:t>印鑑不可</a:t>
            </a:r>
            <a:r>
              <a:rPr kumimoji="1" lang="en-US" altLang="ja-JP" dirty="0"/>
              <a:t>)</a:t>
            </a:r>
            <a:r>
              <a:rPr kumimoji="1" lang="ja-JP" altLang="en-US" dirty="0"/>
              <a:t>をもらってください。</a:t>
            </a:r>
          </a:p>
          <a:p>
            <a:endParaRPr kumimoji="1" lang="ja-JP" altLang="en-US" dirty="0"/>
          </a:p>
          <a:p>
            <a:r>
              <a:rPr kumimoji="1" lang="ja-JP" altLang="en-US" dirty="0"/>
              <a:t>ユニフォームの着用について、ルールを見直してください。食堂も</a:t>
            </a:r>
            <a:r>
              <a:rPr kumimoji="1" lang="en-US" altLang="ja-JP" dirty="0"/>
              <a:t>NG</a:t>
            </a:r>
            <a:r>
              <a:rPr kumimoji="1" lang="ja-JP" altLang="en-US" dirty="0"/>
              <a:t>です。</a:t>
            </a:r>
            <a:r>
              <a:rPr kumimoji="1" lang="en-US" altLang="ja-JP" dirty="0"/>
              <a:t>(</a:t>
            </a:r>
            <a:r>
              <a:rPr kumimoji="1" lang="ja-JP" altLang="en-US" dirty="0"/>
              <a:t>アレルゲンの意図しない汚染、微生物汚染等に対する正当な理由があれば文書化し、食堂での着用は</a:t>
            </a:r>
            <a:r>
              <a:rPr kumimoji="1" lang="en-US" altLang="ja-JP" dirty="0"/>
              <a:t>OK</a:t>
            </a:r>
            <a:r>
              <a:rPr kumimoji="1" lang="ja-JP" altLang="en-US" dirty="0"/>
              <a:t>と考えて良いかと思います</a:t>
            </a:r>
            <a:r>
              <a:rPr kumimoji="1" lang="en-US" altLang="ja-JP" dirty="0"/>
              <a:t>)</a:t>
            </a:r>
          </a:p>
          <a:p>
            <a:endParaRPr kumimoji="1" lang="en-US" altLang="ja-JP" dirty="0"/>
          </a:p>
          <a:p>
            <a:r>
              <a:rPr kumimoji="1" lang="ja-JP" altLang="en-US" dirty="0"/>
              <a:t>外来者、特に防虫施工会社、工場内に立ち入るメンテナンス業者に対して、工場内に立ち入る際の服装管理をどのように行っているかも質問が行われます。</a:t>
            </a:r>
            <a:r>
              <a:rPr kumimoji="1" lang="en-US" altLang="ja-JP" dirty="0"/>
              <a:t>(</a:t>
            </a:r>
            <a:r>
              <a:rPr kumimoji="1" lang="ja-JP" altLang="en-US" dirty="0"/>
              <a:t>特に防虫施工会社の担当者に対する殺虫剤等の汚染への対策</a:t>
            </a:r>
            <a:r>
              <a:rPr kumimoji="1" lang="en-US" altLang="ja-JP" dirty="0"/>
              <a:t>)</a:t>
            </a:r>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35</a:t>
            </a:fld>
            <a:endParaRPr lang="ja-JP" altLang="en-US" noProof="0" dirty="0"/>
          </a:p>
        </p:txBody>
      </p:sp>
    </p:spTree>
    <p:extLst>
      <p:ext uri="{BB962C8B-B14F-4D97-AF65-F5344CB8AC3E}">
        <p14:creationId xmlns:p14="http://schemas.microsoft.com/office/powerpoint/2010/main" val="24975562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72AC0-7F5E-4B7F-DFCD-60E85D1EEC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98A335A-6F27-88BF-CB12-C3E6CBF24E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A286245-BB1F-AA6C-1958-B4E31C04CB62}"/>
              </a:ext>
            </a:extLst>
          </p:cNvPr>
          <p:cNvSpPr>
            <a:spLocks noGrp="1"/>
          </p:cNvSpPr>
          <p:nvPr>
            <p:ph type="body" idx="1"/>
          </p:nvPr>
        </p:nvSpPr>
        <p:spPr/>
        <p:txBody>
          <a:bodyPr/>
          <a:lstStyle/>
          <a:p>
            <a:r>
              <a:rPr kumimoji="1" lang="ja-JP" altLang="en-US" noProof="0" dirty="0">
                <a:latin typeface="ＭＳ 明朝" panose="02020609040205080304" pitchFamily="17" charset="-128"/>
                <a:ea typeface="ＭＳ 明朝" panose="02020609040205080304" pitchFamily="17" charset="-128"/>
              </a:rPr>
              <a:t>海外のメーカーの</a:t>
            </a:r>
            <a:r>
              <a:rPr kumimoji="1" lang="en-US" altLang="ja-JP" noProof="0" dirty="0">
                <a:latin typeface="ＭＳ 明朝" panose="02020609040205080304" pitchFamily="17" charset="-128"/>
                <a:ea typeface="ＭＳ 明朝" panose="02020609040205080304" pitchFamily="17" charset="-128"/>
              </a:rPr>
              <a:t>2</a:t>
            </a:r>
            <a:r>
              <a:rPr kumimoji="1" lang="ja-JP" altLang="en-US" noProof="0" dirty="0">
                <a:latin typeface="ＭＳ 明朝" panose="02020609040205080304" pitchFamily="17" charset="-128"/>
                <a:ea typeface="ＭＳ 明朝" panose="02020609040205080304" pitchFamily="17" charset="-128"/>
              </a:rPr>
              <a:t>者監査でも、食品安全品質文化の調査が行われます。</a:t>
            </a:r>
          </a:p>
          <a:p>
            <a:r>
              <a:rPr kumimoji="1" lang="en-US" altLang="ja-JP" noProof="0" dirty="0" err="1">
                <a:latin typeface="ＭＳ 明朝" panose="02020609040205080304" pitchFamily="17" charset="-128"/>
                <a:ea typeface="ＭＳ 明朝" panose="02020609040205080304" pitchFamily="17" charset="-128"/>
              </a:rPr>
              <a:t>FSSC</a:t>
            </a:r>
            <a:r>
              <a:rPr kumimoji="1" lang="ja-JP" altLang="en-US" noProof="0" dirty="0">
                <a:latin typeface="ＭＳ 明朝" panose="02020609040205080304" pitchFamily="17" charset="-128"/>
                <a:ea typeface="ＭＳ 明朝" panose="02020609040205080304" pitchFamily="17" charset="-128"/>
              </a:rPr>
              <a:t>の監査でも、この文化に関する要求事項がありますが、少しピントがズレている場合が多いように感じています。</a:t>
            </a:r>
          </a:p>
        </p:txBody>
      </p:sp>
      <p:sp>
        <p:nvSpPr>
          <p:cNvPr id="4" name="スライド番号プレースホルダー 3">
            <a:extLst>
              <a:ext uri="{FF2B5EF4-FFF2-40B4-BE49-F238E27FC236}">
                <a16:creationId xmlns:a16="http://schemas.microsoft.com/office/drawing/2014/main" id="{86202F85-0B3C-08CA-EEC5-E6823C40C75F}"/>
              </a:ext>
            </a:extLst>
          </p:cNvPr>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36</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4755603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食品安全品質文化とは、この図の氷山のように、水中にあり見えない部分となります。</a:t>
            </a:r>
          </a:p>
          <a:p>
            <a:r>
              <a:rPr kumimoji="1" lang="ja-JP" altLang="en-US" dirty="0"/>
              <a:t>水の上の部分はマネジメントシステムであり、水中の氷が少ないと、水の上の氷は、風が強く吹いたり、波が高くなるとグラグラと揺れ不安定な状態となります。</a:t>
            </a:r>
          </a:p>
          <a:p>
            <a:r>
              <a:rPr kumimoji="1" lang="ja-JP" altLang="en-US" dirty="0"/>
              <a:t>会社も同様に、見えない部分が不安定だと軸ブレを起こし、クレームの発生、工程トラブルの発生、労働災害、離職率の増加に繋がり、巨大な波がきた場合には、ひっくり返り倒産などという事態につながる可能性もあります。</a:t>
            </a:r>
          </a:p>
          <a:p>
            <a:r>
              <a:rPr kumimoji="1" lang="ja-JP" altLang="en-US" dirty="0"/>
              <a:t>従って、この水中の氷を大きくしっかりとしたものにしていく必要があり、様々な施策が必要となります。</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37</a:t>
            </a:fld>
            <a:endParaRPr lang="ja-JP" altLang="en-US" noProof="0" dirty="0"/>
          </a:p>
        </p:txBody>
      </p:sp>
    </p:spTree>
    <p:extLst>
      <p:ext uri="{BB962C8B-B14F-4D97-AF65-F5344CB8AC3E}">
        <p14:creationId xmlns:p14="http://schemas.microsoft.com/office/powerpoint/2010/main" val="5139808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まず、自分の会社の文化を理解するために農林水産省が行っている「</a:t>
            </a:r>
            <a:r>
              <a:rPr kumimoji="1" lang="en-US" altLang="ja-JP" dirty="0" err="1"/>
              <a:t>FCP</a:t>
            </a:r>
            <a:r>
              <a:rPr kumimoji="1" lang="ja-JP" altLang="en-US" dirty="0"/>
              <a:t>プロジェクト」に参加してみるのも一つの方法です。</a:t>
            </a:r>
          </a:p>
          <a:p>
            <a:r>
              <a:rPr kumimoji="1" lang="ja-JP" altLang="en-US" dirty="0"/>
              <a:t>従業員全員にアンケート調査を行い、結果を送信するとコミュニケーション、トレーニングなどが点数化され、どこに弱点があるのか、また良い点はどこなのかを確認することができます。</a:t>
            </a:r>
            <a:endParaRPr kumimoji="1" lang="en-US" altLang="ja-JP" dirty="0"/>
          </a:p>
          <a:p>
            <a:r>
              <a:rPr kumimoji="1" lang="ja-JP" altLang="en-US" dirty="0"/>
              <a:t>更に弱点の深掘りを行うことで改善点も明確化されやすいと思います。</a:t>
            </a:r>
          </a:p>
          <a:p>
            <a:r>
              <a:rPr kumimoji="1" lang="ja-JP" altLang="en-US" dirty="0"/>
              <a:t>また、各項目が点数化されることで、次年度の目標と計画も立てやすくなります。</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38</a:t>
            </a:fld>
            <a:endParaRPr lang="ja-JP" altLang="en-US" noProof="0" dirty="0"/>
          </a:p>
        </p:txBody>
      </p:sp>
    </p:spTree>
    <p:extLst>
      <p:ext uri="{BB962C8B-B14F-4D97-AF65-F5344CB8AC3E}">
        <p14:creationId xmlns:p14="http://schemas.microsoft.com/office/powerpoint/2010/main" val="13270540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a:t>
            </a:r>
            <a:r>
              <a:rPr kumimoji="1" lang="en-US" altLang="ja-JP" dirty="0" err="1"/>
              <a:t>FCP</a:t>
            </a:r>
            <a:r>
              <a:rPr kumimoji="1" lang="ja-JP" altLang="en-US" dirty="0"/>
              <a:t>プロジェクトでは、文化の醸成のための様々な取り組み例も取り上げられていますので、参考にしてみるのも良いでしょう。</a:t>
            </a:r>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39</a:t>
            </a:fld>
            <a:endParaRPr lang="ja-JP" altLang="en-US" noProof="0" dirty="0"/>
          </a:p>
        </p:txBody>
      </p:sp>
    </p:spTree>
    <p:extLst>
      <p:ext uri="{BB962C8B-B14F-4D97-AF65-F5344CB8AC3E}">
        <p14:creationId xmlns:p14="http://schemas.microsoft.com/office/powerpoint/2010/main" val="561535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noProof="0" dirty="0">
                <a:latin typeface="ＭＳ 明朝" panose="02020609040205080304" pitchFamily="17" charset="-128"/>
                <a:ea typeface="ＭＳ 明朝" panose="02020609040205080304" pitchFamily="17" charset="-128"/>
              </a:rPr>
              <a:t>食品輸出関連のトピックスとして、アメリカの着色料の規制について説明させていただきます。</a:t>
            </a:r>
          </a:p>
        </p:txBody>
      </p:sp>
      <p:sp>
        <p:nvSpPr>
          <p:cNvPr id="4" name="スライド番号プレースホルダー 3"/>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4</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6963769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1F911-EC67-29DD-4DBD-E202F8A6B18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DB1FE0A-BFD0-92DD-56B2-994326DAA95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582C2E7-6F6D-2931-E43B-B77FF3B8114E}"/>
              </a:ext>
            </a:extLst>
          </p:cNvPr>
          <p:cNvSpPr>
            <a:spLocks noGrp="1"/>
          </p:cNvSpPr>
          <p:nvPr>
            <p:ph type="body" idx="1"/>
          </p:nvPr>
        </p:nvSpPr>
        <p:spPr/>
        <p:txBody>
          <a:bodyPr/>
          <a:lstStyle/>
          <a:p>
            <a:r>
              <a:rPr kumimoji="1" lang="ja-JP" altLang="en-US" noProof="0" dirty="0">
                <a:latin typeface="ＭＳ 明朝" panose="02020609040205080304" pitchFamily="17" charset="-128"/>
                <a:ea typeface="ＭＳ 明朝" panose="02020609040205080304" pitchFamily="17" charset="-128"/>
              </a:rPr>
              <a:t>もう少し文化について考えていきましょう。</a:t>
            </a:r>
            <a:endParaRPr kumimoji="1" lang="en-US" altLang="ja-JP" noProof="0" dirty="0">
              <a:latin typeface="ＭＳ 明朝" panose="02020609040205080304" pitchFamily="17" charset="-128"/>
              <a:ea typeface="ＭＳ 明朝" panose="02020609040205080304" pitchFamily="17" charset="-128"/>
            </a:endParaRPr>
          </a:p>
          <a:p>
            <a:r>
              <a:rPr kumimoji="1" lang="ja-JP" altLang="en-US" dirty="0"/>
              <a:t>文化は一年、二年でできるものではなく、長い年月をかけて形作られるものですが、途中で目標を見失ったり、誤った考えで方向を違えると、</a:t>
            </a:r>
            <a:r>
              <a:rPr kumimoji="1" lang="en-US" altLang="ja-JP" dirty="0"/>
              <a:t>10</a:t>
            </a:r>
            <a:r>
              <a:rPr kumimoji="1" lang="ja-JP" altLang="en-US" dirty="0"/>
              <a:t>年、</a:t>
            </a:r>
            <a:r>
              <a:rPr kumimoji="1" lang="en-US" altLang="ja-JP" dirty="0"/>
              <a:t>20</a:t>
            </a:r>
            <a:r>
              <a:rPr kumimoji="1" lang="ja-JP" altLang="en-US" dirty="0"/>
              <a:t>年後に影響がでてくることがあります。それでは、どのように文化を形成していけば良いのでしょうか</a:t>
            </a:r>
            <a:r>
              <a:rPr kumimoji="1" lang="en-US" altLang="ja-JP" dirty="0"/>
              <a:t>?</a:t>
            </a:r>
          </a:p>
          <a:p>
            <a:endParaRPr kumimoji="1" lang="ja-JP" altLang="en-US" noProof="0"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575E7B71-A1EF-483E-8176-2F41F9B109CF}"/>
              </a:ext>
            </a:extLst>
          </p:cNvPr>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40</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7542314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皆さんの会社にも実習生、特定技能といった海外からきた従業員がいらっしゃるかもしれません。</a:t>
            </a:r>
          </a:p>
          <a:p>
            <a:r>
              <a:rPr kumimoji="1" lang="ja-JP" altLang="en-US" dirty="0"/>
              <a:t>個人差はありますが、文化の醸成を図る上で国民性などを考慮していく必要があります。</a:t>
            </a:r>
            <a:endParaRPr kumimoji="1" lang="en-US" altLang="ja-JP" dirty="0"/>
          </a:p>
          <a:p>
            <a:endParaRPr kumimoji="1" lang="ja-JP" altLang="en-US" dirty="0"/>
          </a:p>
          <a:p>
            <a:r>
              <a:rPr kumimoji="1" lang="ja-JP" altLang="en-US" dirty="0"/>
              <a:t>ちなみに</a:t>
            </a:r>
            <a:endParaRPr kumimoji="1" lang="en-US" altLang="ja-JP" dirty="0"/>
          </a:p>
          <a:p>
            <a:r>
              <a:rPr kumimoji="1" lang="en-US" altLang="ja-JP" dirty="0"/>
              <a:t>1)</a:t>
            </a:r>
            <a:r>
              <a:rPr kumimoji="1" lang="ja-JP" altLang="en-US" dirty="0"/>
              <a:t>は欧米人に多い</a:t>
            </a:r>
          </a:p>
          <a:p>
            <a:r>
              <a:rPr kumimoji="1" lang="en-US" altLang="ja-JP" dirty="0"/>
              <a:t>2)</a:t>
            </a:r>
            <a:r>
              <a:rPr kumimoji="1" lang="ja-JP" altLang="en-US" dirty="0"/>
              <a:t>は日本人、韓国人に多い</a:t>
            </a:r>
          </a:p>
          <a:p>
            <a:r>
              <a:rPr kumimoji="1" lang="en-US" altLang="ja-JP" dirty="0"/>
              <a:t>3)</a:t>
            </a:r>
            <a:r>
              <a:rPr kumimoji="1" lang="ja-JP" altLang="en-US" dirty="0"/>
              <a:t>は中国人、モンゴル人などに多い</a:t>
            </a:r>
          </a:p>
          <a:p>
            <a:r>
              <a:rPr kumimoji="1" lang="en-US" altLang="ja-JP" dirty="0"/>
              <a:t>4)</a:t>
            </a:r>
            <a:r>
              <a:rPr kumimoji="1" lang="ja-JP" altLang="en-US" dirty="0"/>
              <a:t>は世界共通</a:t>
            </a:r>
            <a:endParaRPr kumimoji="1" lang="en-US" altLang="ja-JP" dirty="0"/>
          </a:p>
          <a:p>
            <a:endParaRPr kumimoji="1" lang="en-US" altLang="ja-JP" dirty="0"/>
          </a:p>
          <a:p>
            <a:r>
              <a:rPr kumimoji="1" lang="ja-JP" altLang="en-US" dirty="0"/>
              <a:t>各人が幸せを感じられるシーンを会社で創造していくことも文化を醸成する上で重要なポイントとなってきます。</a:t>
            </a:r>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41</a:t>
            </a:fld>
            <a:endParaRPr lang="ja-JP" altLang="en-US" noProof="0" dirty="0"/>
          </a:p>
        </p:txBody>
      </p:sp>
    </p:spTree>
    <p:extLst>
      <p:ext uri="{BB962C8B-B14F-4D97-AF65-F5344CB8AC3E}">
        <p14:creationId xmlns:p14="http://schemas.microsoft.com/office/powerpoint/2010/main" val="17203248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組織の風土も文化に大きな影響を与えます。</a:t>
            </a:r>
            <a:endParaRPr kumimoji="1" lang="en-US" altLang="ja-JP" dirty="0"/>
          </a:p>
          <a:p>
            <a:endParaRPr kumimoji="1" lang="en-US" altLang="ja-JP" dirty="0"/>
          </a:p>
          <a:p>
            <a:r>
              <a:rPr kumimoji="1" lang="ja-JP" altLang="en-US" dirty="0"/>
              <a:t>ちなみに「個人主義的成果主義型」は欧米の企業に多いようです。</a:t>
            </a:r>
          </a:p>
          <a:p>
            <a:r>
              <a:rPr kumimoji="1" lang="ja-JP" altLang="en-US" dirty="0"/>
              <a:t>日本の官公庁は「自立つながり希薄型」の傾向が年々強まっているようです。</a:t>
            </a:r>
          </a:p>
          <a:p>
            <a:r>
              <a:rPr kumimoji="1" lang="ja-JP" altLang="en-US" dirty="0"/>
              <a:t>トップの考え方が大きいところではありますが、文化の醸成のために、組織風土の確認と改善も大きなポイントとなってきます。</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42</a:t>
            </a:fld>
            <a:endParaRPr lang="ja-JP" altLang="en-US" noProof="0" dirty="0"/>
          </a:p>
        </p:txBody>
      </p:sp>
    </p:spTree>
    <p:extLst>
      <p:ext uri="{BB962C8B-B14F-4D97-AF65-F5344CB8AC3E}">
        <p14:creationId xmlns:p14="http://schemas.microsoft.com/office/powerpoint/2010/main" val="4283024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日本の企業風土で最も多いのが「日本的家族主義型」です。</a:t>
            </a:r>
            <a:r>
              <a:rPr kumimoji="1" lang="zh-TW" altLang="en-US" dirty="0"/>
              <a:t>「日本的家族主義型</a:t>
            </a:r>
            <a:r>
              <a:rPr kumimoji="1" lang="ja-JP" altLang="en-US" dirty="0"/>
              <a:t>」の最大の問題が、クランカルチャーにあります。</a:t>
            </a:r>
          </a:p>
          <a:p>
            <a:r>
              <a:rPr kumimoji="1" lang="ja-JP" altLang="en-US" dirty="0"/>
              <a:t>個々人の意識を組織の外側をむけるのではなく、内側にむけることで会社としてのアウトプットが減り、過度になれば、いじめ、派閥争い、癒着など企業にとってマイナスになることも起こりやすくなってきます。</a:t>
            </a:r>
          </a:p>
          <a:p>
            <a:r>
              <a:rPr kumimoji="1" lang="ja-JP" altLang="en-US" dirty="0"/>
              <a:t>新聞、週刊誌、ネットなど、この手の話は毎日どこかで必ず見かけますね。</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43</a:t>
            </a:fld>
            <a:endParaRPr lang="ja-JP" altLang="en-US" noProof="0" dirty="0"/>
          </a:p>
        </p:txBody>
      </p:sp>
    </p:spTree>
    <p:extLst>
      <p:ext uri="{BB962C8B-B14F-4D97-AF65-F5344CB8AC3E}">
        <p14:creationId xmlns:p14="http://schemas.microsoft.com/office/powerpoint/2010/main" val="26393882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先程、幸福の話をさせていただきました</a:t>
            </a:r>
            <a:r>
              <a:rPr kumimoji="1" lang="en-US" altLang="ja-JP" dirty="0"/>
              <a:t>(</a:t>
            </a:r>
            <a:r>
              <a:rPr kumimoji="1" lang="ja-JP" altLang="en-US" dirty="0"/>
              <a:t>私、●●の科学の信奉者ではありませんのでご安心ください</a:t>
            </a:r>
            <a:r>
              <a:rPr kumimoji="1" lang="en-US" altLang="ja-JP" dirty="0"/>
              <a:t>)</a:t>
            </a:r>
            <a:r>
              <a:rPr kumimoji="1" lang="ja-JP" altLang="en-US" dirty="0"/>
              <a:t>が、それでは会社で一人一人の従業員が働き甲斐を感じるとともに、会社での仕事を通して幸福感を感じるためにはどうすれば良いのでしょう</a:t>
            </a:r>
            <a:r>
              <a:rPr kumimoji="1" lang="en-US" altLang="ja-JP" dirty="0"/>
              <a:t>?</a:t>
            </a:r>
          </a:p>
          <a:p>
            <a:endParaRPr kumimoji="1" lang="en-US" altLang="ja-JP" dirty="0"/>
          </a:p>
          <a:p>
            <a:r>
              <a:rPr kumimoji="1" lang="ja-JP" altLang="en-US" dirty="0"/>
              <a:t>その答えの一つとして、最近、あちこちでウェルビーイングという言葉を聞くようになりました。また、学校教育にも、このウェルビーイングの考え方がこれから導入されていくようです。</a:t>
            </a:r>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44</a:t>
            </a:fld>
            <a:endParaRPr lang="ja-JP" altLang="en-US" noProof="0" dirty="0"/>
          </a:p>
        </p:txBody>
      </p:sp>
    </p:spTree>
    <p:extLst>
      <p:ext uri="{BB962C8B-B14F-4D97-AF65-F5344CB8AC3E}">
        <p14:creationId xmlns:p14="http://schemas.microsoft.com/office/powerpoint/2010/main" val="29326007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ウェルビーイングの満足度調査では、日本、韓国は全く底辺レベルとなっています。</a:t>
            </a:r>
          </a:p>
          <a:p>
            <a:r>
              <a:rPr kumimoji="1" lang="ja-JP" altLang="en-US" dirty="0"/>
              <a:t>ただし、この結果は共通の設問に対するものであり、先ほど説明しました国民性、民族の歴史などが配慮されておらず、あくまで参考程度に考えてください。</a:t>
            </a:r>
          </a:p>
          <a:p>
            <a:r>
              <a:rPr kumimoji="1" lang="ja-JP" altLang="en-US" dirty="0"/>
              <a:t>汽車の屋根の上に乗ったり、気温</a:t>
            </a:r>
            <a:r>
              <a:rPr kumimoji="1" lang="en-US" altLang="ja-JP" dirty="0"/>
              <a:t>50</a:t>
            </a:r>
            <a:r>
              <a:rPr kumimoji="1" lang="ja-JP" altLang="en-US" dirty="0"/>
              <a:t>℃の中で昼寝をしたり、それでも満たされていると感じるインドの人達と比べ、快適な室内で暮らし、食べるものにも困らず安全な生活を送っている日本で満たされていると感じる人が少ないのは、なぜでしょうか</a:t>
            </a:r>
            <a:r>
              <a:rPr kumimoji="1" lang="en-US" altLang="ja-JP" dirty="0"/>
              <a:t>/</a:t>
            </a:r>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45</a:t>
            </a:fld>
            <a:endParaRPr lang="ja-JP" altLang="en-US" noProof="0" dirty="0"/>
          </a:p>
        </p:txBody>
      </p:sp>
    </p:spTree>
    <p:extLst>
      <p:ext uri="{BB962C8B-B14F-4D97-AF65-F5344CB8AC3E}">
        <p14:creationId xmlns:p14="http://schemas.microsoft.com/office/powerpoint/2010/main" val="28718099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ここで、ウェルビーイングを向上させるメリットとして、モチベーションや生産性、コミュニケーションの向上が挙げられています。</a:t>
            </a:r>
          </a:p>
          <a:p>
            <a:r>
              <a:rPr kumimoji="1" lang="ja-JP" altLang="en-US" dirty="0"/>
              <a:t>しかし、満足を感じる状態もその状態に慣れてしまえば、それが当たり前になり、もはやそこに幸福を感じなくなってしまう場合もあります。</a:t>
            </a:r>
          </a:p>
          <a:p>
            <a:r>
              <a:rPr kumimoji="1" lang="ja-JP" altLang="en-US" dirty="0"/>
              <a:t>また別の問題が発生して、満たされない状態に陥ってしまうこともあります。</a:t>
            </a:r>
          </a:p>
          <a:p>
            <a:r>
              <a:rPr kumimoji="1" lang="ja-JP" altLang="en-US" dirty="0"/>
              <a:t>それでは、どうしたら良いのか</a:t>
            </a:r>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46</a:t>
            </a:fld>
            <a:endParaRPr lang="ja-JP" altLang="en-US" noProof="0" dirty="0"/>
          </a:p>
        </p:txBody>
      </p:sp>
    </p:spTree>
    <p:extLst>
      <p:ext uri="{BB962C8B-B14F-4D97-AF65-F5344CB8AC3E}">
        <p14:creationId xmlns:p14="http://schemas.microsoft.com/office/powerpoint/2010/main" val="8721649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日本人は周りとの調和を聖徳太子の時代から大切にしていますが、その反面、世界一の相談下手な民族です。相談するのも下手、相談に乗るのも下手、ただ気遣いは世界一という国民性で、言葉にして相談できる、相手の相談に対して適切なサポートを行うことができる風土づくり、個性、国民性を理解し、一人一人が満たされた状態で仕事ができる、そのような理想的な姿に少しずつ近づいていくことが食品安全品質文化の醸成につながっていくと思う今日この頃です。</a:t>
            </a:r>
          </a:p>
          <a:p>
            <a:r>
              <a:rPr kumimoji="1" lang="ja-JP" altLang="en-US" dirty="0"/>
              <a:t>こうすれば、絶対よくなるという手法はないと思います。冷たい水の中の氷を上から見ることはできません。</a:t>
            </a:r>
            <a:r>
              <a:rPr kumimoji="1" lang="en-US" altLang="ja-JP" dirty="0" err="1"/>
              <a:t>FCP</a:t>
            </a:r>
            <a:r>
              <a:rPr kumimoji="1" lang="ja-JP" altLang="en-US" dirty="0"/>
              <a:t>のアンケートのような物差しで状態を推察し、水中の氷の少ない箇所を補いながら、氷の上で働く人達の満たされた状態を創造し、水中の氷の量を増やしていくことで地道に文化を形成していくのが正しいだろうと思いますが、本当に難しくて奥の深い要求事項だとつくづく感じています。</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47</a:t>
            </a:fld>
            <a:endParaRPr lang="ja-JP" altLang="en-US" noProof="0" dirty="0"/>
          </a:p>
        </p:txBody>
      </p:sp>
    </p:spTree>
    <p:extLst>
      <p:ext uri="{BB962C8B-B14F-4D97-AF65-F5344CB8AC3E}">
        <p14:creationId xmlns:p14="http://schemas.microsoft.com/office/powerpoint/2010/main" val="918335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近々改訂される</a:t>
            </a:r>
            <a:r>
              <a:rPr kumimoji="1" lang="en-US" altLang="ja-JP" dirty="0" err="1"/>
              <a:t>ISO9001</a:t>
            </a:r>
            <a:r>
              <a:rPr kumimoji="1" lang="ja-JP" altLang="en-US" dirty="0"/>
              <a:t>に品質文化の要求事項が追加されます。</a:t>
            </a:r>
          </a:p>
          <a:p>
            <a:r>
              <a:rPr kumimoji="1" lang="ja-JP" altLang="en-US" dirty="0"/>
              <a:t>また海外の販売店などの</a:t>
            </a:r>
            <a:r>
              <a:rPr kumimoji="1" lang="en-US" altLang="ja-JP" dirty="0"/>
              <a:t>2</a:t>
            </a:r>
            <a:r>
              <a:rPr kumimoji="1" lang="ja-JP" altLang="en-US" dirty="0"/>
              <a:t>者監査でも、食品安全文化に対する調査項目が増えています。</a:t>
            </a:r>
          </a:p>
          <a:p>
            <a:endParaRPr kumimoji="1" lang="ja-JP" altLang="en-US" dirty="0"/>
          </a:p>
          <a:p>
            <a:r>
              <a:rPr kumimoji="1" lang="ja-JP" altLang="en-US" dirty="0"/>
              <a:t>ますます文化の重要度が増していますが、必ずしもポジティブな文化、個人の価値を最大化する文化を目指す必要はなく、穏やか、ほどほど　といった点に重点をおいた文化を目指す方向もあります。</a:t>
            </a:r>
            <a:r>
              <a:rPr kumimoji="1" lang="en-US" altLang="ja-JP" dirty="0"/>
              <a:t>10</a:t>
            </a:r>
            <a:r>
              <a:rPr kumimoji="1" lang="ja-JP" altLang="en-US" dirty="0"/>
              <a:t>年、</a:t>
            </a:r>
            <a:r>
              <a:rPr kumimoji="1" lang="en-US" altLang="ja-JP" dirty="0"/>
              <a:t>20</a:t>
            </a:r>
            <a:r>
              <a:rPr kumimoji="1" lang="ja-JP" altLang="en-US" dirty="0"/>
              <a:t>年後に活動の結果が出始めるまで、継続して良い文化の形成に取り組んでください。</a:t>
            </a:r>
          </a:p>
          <a:p>
            <a:r>
              <a:rPr kumimoji="1" lang="ja-JP" altLang="en-US"/>
              <a:t>今日お話しさせていただいたことが、何かの参考になれば幸いです。</a:t>
            </a:r>
            <a:endParaRPr kumimoji="1" lang="ja-JP" altLang="en-US"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48</a:t>
            </a:fld>
            <a:endParaRPr lang="ja-JP" altLang="en-US" noProof="0" dirty="0"/>
          </a:p>
        </p:txBody>
      </p:sp>
    </p:spTree>
    <p:extLst>
      <p:ext uri="{BB962C8B-B14F-4D97-AF65-F5344CB8AC3E}">
        <p14:creationId xmlns:p14="http://schemas.microsoft.com/office/powerpoint/2010/main" val="32836548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49</a:t>
            </a:fld>
            <a:endParaRPr lang="ja-JP" altLang="en-US" noProof="0" dirty="0"/>
          </a:p>
        </p:txBody>
      </p:sp>
    </p:spTree>
    <p:extLst>
      <p:ext uri="{BB962C8B-B14F-4D97-AF65-F5344CB8AC3E}">
        <p14:creationId xmlns:p14="http://schemas.microsoft.com/office/powerpoint/2010/main" val="4250978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アメリカでいわゆる合成着色料の規制が強化されています。</a:t>
            </a:r>
            <a:endParaRPr kumimoji="1" lang="en-US" altLang="ja-JP" dirty="0"/>
          </a:p>
          <a:p>
            <a:r>
              <a:rPr kumimoji="1" lang="ja-JP" altLang="en-US" dirty="0"/>
              <a:t>規制開始までの期間が短いため注意が必要です。</a:t>
            </a:r>
            <a:endParaRPr kumimoji="1" lang="en-US" altLang="ja-JP" dirty="0"/>
          </a:p>
          <a:p>
            <a:r>
              <a:rPr kumimoji="1" lang="ja-JP" altLang="en-US" dirty="0"/>
              <a:t>また、これに伴い、各国での規制強化が予想されます。</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5</a:t>
            </a:fld>
            <a:endParaRPr lang="ja-JP" altLang="en-US" noProof="0" dirty="0"/>
          </a:p>
        </p:txBody>
      </p:sp>
    </p:spTree>
    <p:extLst>
      <p:ext uri="{BB962C8B-B14F-4D97-AF65-F5344CB8AC3E}">
        <p14:creationId xmlns:p14="http://schemas.microsoft.com/office/powerpoint/2010/main" val="3430948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いわゆる合成着色料を使用して、アメリカ向け輸出食品に緑色の着色を行っているメーカーは要注意です。</a:t>
            </a:r>
            <a:endParaRPr kumimoji="1" lang="en-US" altLang="ja-JP" dirty="0"/>
          </a:p>
          <a:p>
            <a:r>
              <a:rPr kumimoji="1" lang="ja-JP" altLang="en-US" dirty="0"/>
              <a:t>緑</a:t>
            </a:r>
            <a:r>
              <a:rPr kumimoji="1" lang="en-US" altLang="ja-JP" dirty="0"/>
              <a:t>3</a:t>
            </a:r>
            <a:r>
              <a:rPr kumimoji="1" lang="ja-JP" altLang="en-US" dirty="0"/>
              <a:t>号、または青色</a:t>
            </a:r>
            <a:r>
              <a:rPr kumimoji="1" lang="en-US" altLang="ja-JP" dirty="0"/>
              <a:t>1</a:t>
            </a:r>
            <a:r>
              <a:rPr kumimoji="1" lang="ja-JP" altLang="en-US" dirty="0"/>
              <a:t>号と黄色</a:t>
            </a:r>
            <a:r>
              <a:rPr kumimoji="1" lang="en-US" altLang="ja-JP" dirty="0"/>
              <a:t>5</a:t>
            </a:r>
            <a:r>
              <a:rPr kumimoji="1" lang="ja-JP" altLang="en-US" dirty="0"/>
              <a:t>号を使用して緑色の着色を行っているメーカーも多いと思います。</a:t>
            </a:r>
          </a:p>
          <a:p>
            <a:r>
              <a:rPr kumimoji="1" lang="ja-JP" altLang="en-US" dirty="0"/>
              <a:t>今のところ、禁止と同時にクチナシ色素の使用が許可されるとの情報はありません。また仮に認可されたとしても、着色料製造メーカーが</a:t>
            </a:r>
            <a:r>
              <a:rPr kumimoji="1" lang="en-US" altLang="ja-JP" dirty="0"/>
              <a:t>FDA</a:t>
            </a:r>
            <a:r>
              <a:rPr kumimoji="1" lang="ja-JP" altLang="en-US" dirty="0"/>
              <a:t>のバッチ認証を取得するまでに時間を要するため、スピルリナ、クロレラ等への切替を検討されてはどうかと思います。また赤</a:t>
            </a:r>
            <a:r>
              <a:rPr kumimoji="1" lang="en-US" altLang="ja-JP" dirty="0"/>
              <a:t>40</a:t>
            </a:r>
            <a:r>
              <a:rPr kumimoji="1" lang="ja-JP" altLang="en-US" dirty="0"/>
              <a:t>号は使用されているメーカーさんは、ごくわずかですが、もし使用されているようであれば、ビートレッド等で代替が可能と思われますのでご確認ください。</a:t>
            </a:r>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6</a:t>
            </a:fld>
            <a:endParaRPr lang="ja-JP" altLang="en-US" noProof="0" dirty="0"/>
          </a:p>
        </p:txBody>
      </p:sp>
    </p:spTree>
    <p:extLst>
      <p:ext uri="{BB962C8B-B14F-4D97-AF65-F5344CB8AC3E}">
        <p14:creationId xmlns:p14="http://schemas.microsoft.com/office/powerpoint/2010/main" val="1980490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少し話が変わります。微生物学的危害、化学的危害等がある中で、新たな物理的危害として、マイクロプラスチックについてお話をさせていただきます。</a:t>
            </a:r>
            <a:endParaRPr kumimoji="1" lang="en-US" altLang="ja-JP" dirty="0"/>
          </a:p>
          <a:p>
            <a:r>
              <a:rPr kumimoji="1" lang="ja-JP" altLang="en-US" dirty="0"/>
              <a:t>マイクロプラスチックについて、皆さんもニュース等を見て、危惧されているかと思います。</a:t>
            </a:r>
            <a:endParaRPr kumimoji="1" lang="en-US" altLang="ja-JP" dirty="0"/>
          </a:p>
          <a:p>
            <a:r>
              <a:rPr kumimoji="1" lang="en-US" altLang="ja-JP" dirty="0"/>
              <a:t>2014</a:t>
            </a:r>
            <a:r>
              <a:rPr kumimoji="1" lang="ja-JP" altLang="en-US" dirty="0"/>
              <a:t>年、環境省の海洋ごみの実態把握調査</a:t>
            </a:r>
            <a:r>
              <a:rPr kumimoji="1" lang="en-US" altLang="ja-JP" dirty="0"/>
              <a:t>(</a:t>
            </a:r>
            <a:r>
              <a:rPr kumimoji="1" lang="ja-JP" altLang="en-US" dirty="0"/>
              <a:t>マイクロプラスチックの調査</a:t>
            </a:r>
            <a:r>
              <a:rPr kumimoji="1" lang="en-US" altLang="ja-JP" dirty="0"/>
              <a:t>)</a:t>
            </a:r>
            <a:r>
              <a:rPr kumimoji="1" lang="ja-JP" altLang="en-US" dirty="0"/>
              <a:t>において、日本周辺海域のマイクロプラスチックは北太平洋の</a:t>
            </a:r>
            <a:r>
              <a:rPr kumimoji="1" lang="en-US" altLang="ja-JP" dirty="0"/>
              <a:t>16</a:t>
            </a:r>
            <a:r>
              <a:rPr kumimoji="1" lang="ja-JP" altLang="en-US" dirty="0"/>
              <a:t>倍、世界の海の</a:t>
            </a:r>
            <a:r>
              <a:rPr kumimoji="1" lang="en-US" altLang="ja-JP" dirty="0"/>
              <a:t>27</a:t>
            </a:r>
            <a:r>
              <a:rPr kumimoji="1" lang="ja-JP" altLang="en-US" dirty="0"/>
              <a:t>倍であると報告されています。</a:t>
            </a:r>
          </a:p>
          <a:p>
            <a:r>
              <a:rPr kumimoji="1" lang="ja-JP" altLang="en-US" dirty="0"/>
              <a:t>また今後は更に増加し、更にナノ化していくことが明らかです。</a:t>
            </a:r>
            <a:endParaRPr kumimoji="1" lang="en-US" altLang="ja-JP" dirty="0"/>
          </a:p>
        </p:txBody>
      </p:sp>
      <p:sp>
        <p:nvSpPr>
          <p:cNvPr id="4" name="スライド番号プレースホルダー 3"/>
          <p:cNvSpPr>
            <a:spLocks noGrp="1"/>
          </p:cNvSpPr>
          <p:nvPr>
            <p:ph type="sldNum" sz="quarter" idx="5"/>
          </p:nvPr>
        </p:nvSpPr>
        <p:spPr/>
        <p:txBody>
          <a:bodyPr/>
          <a:lstStyle/>
          <a:p>
            <a:fld id="{68322CDD-9D6C-4F63-9EC2-648226624108}" type="slidenum">
              <a:rPr lang="en-US" altLang="ja-JP" noProof="0" smtClean="0"/>
              <a:pPr/>
              <a:t>7</a:t>
            </a:fld>
            <a:endParaRPr lang="ja-JP" altLang="en-US" noProof="0" dirty="0"/>
          </a:p>
        </p:txBody>
      </p:sp>
    </p:spTree>
    <p:extLst>
      <p:ext uri="{BB962C8B-B14F-4D97-AF65-F5344CB8AC3E}">
        <p14:creationId xmlns:p14="http://schemas.microsoft.com/office/powerpoint/2010/main" val="4175414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明朝" panose="02020609040205080304" pitchFamily="17" charset="-128"/>
                <a:ea typeface="ＭＳ 明朝" panose="02020609040205080304" pitchFamily="17" charset="-128"/>
              </a:rPr>
              <a:t>アメリカでは、人体への影響を示す研究として、ボトル入り飲料水</a:t>
            </a:r>
            <a:r>
              <a:rPr kumimoji="1" lang="en-US" altLang="ja-JP" dirty="0">
                <a:latin typeface="ＭＳ 明朝" panose="02020609040205080304" pitchFamily="17" charset="-128"/>
                <a:ea typeface="ＭＳ 明朝" panose="02020609040205080304" pitchFamily="17" charset="-128"/>
              </a:rPr>
              <a:t>1ℓ</a:t>
            </a:r>
            <a:r>
              <a:rPr kumimoji="1" lang="ja-JP" altLang="en-US" dirty="0">
                <a:latin typeface="ＭＳ 明朝" panose="02020609040205080304" pitchFamily="17" charset="-128"/>
                <a:ea typeface="ＭＳ 明朝" panose="02020609040205080304" pitchFamily="17" charset="-128"/>
              </a:rPr>
              <a:t>あたり平均</a:t>
            </a:r>
            <a:r>
              <a:rPr kumimoji="1" lang="en-US" altLang="ja-JP" dirty="0">
                <a:latin typeface="ＭＳ 明朝" panose="02020609040205080304" pitchFamily="17" charset="-128"/>
                <a:ea typeface="ＭＳ 明朝" panose="02020609040205080304" pitchFamily="17" charset="-128"/>
              </a:rPr>
              <a:t>325</a:t>
            </a:r>
            <a:r>
              <a:rPr kumimoji="1" lang="ja-JP" altLang="en-US" dirty="0">
                <a:latin typeface="ＭＳ 明朝" panose="02020609040205080304" pitchFamily="17" charset="-128"/>
                <a:ea typeface="ＭＳ 明朝" panose="02020609040205080304" pitchFamily="17" charset="-128"/>
              </a:rPr>
              <a:t>個のマイクロプラスチック微粒子が検出されたと報告</a:t>
            </a:r>
            <a:r>
              <a:rPr kumimoji="1" lang="ja-JP" altLang="en-US" dirty="0"/>
              <a:t>されています。</a:t>
            </a:r>
          </a:p>
          <a:p>
            <a:r>
              <a:rPr kumimoji="1" lang="ja-JP" altLang="en-US" dirty="0"/>
              <a:t>同様の汚染についての報告が増加していることから、アメリカでは飲料水の危害物質として、マイクロプラスチックの指定が提案されています。</a:t>
            </a:r>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8</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532215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明朝" panose="02020609040205080304" pitchFamily="17" charset="-128"/>
                <a:ea typeface="ＭＳ 明朝" panose="02020609040205080304" pitchFamily="17" charset="-128"/>
              </a:rPr>
              <a:t>現在、アメリカだけではなく、世界各国で、マイクロプラスチックの人体に与える影響について研究が進められています。アメリカでは、マイクロプラスチックの人体に与える影響、また</a:t>
            </a:r>
            <a:r>
              <a:rPr kumimoji="1" lang="ja-JP" altLang="en-US" dirty="0"/>
              <a:t>人体からの除去についても研究が進められているようです。</a:t>
            </a:r>
            <a:endParaRPr kumimoji="1" lang="en-US" altLang="ja-JP" dirty="0"/>
          </a:p>
          <a:p>
            <a:r>
              <a:rPr kumimoji="1" lang="ja-JP" altLang="en-US" dirty="0"/>
              <a:t>メダカを使ったモデルでは一部のナノプラスチック粒子が消化管から血流を経て脳組織に到達することが示唆されています。</a:t>
            </a:r>
          </a:p>
        </p:txBody>
      </p:sp>
      <p:sp>
        <p:nvSpPr>
          <p:cNvPr id="4" name="スライド番号プレースホルダー 3"/>
          <p:cNvSpPr>
            <a:spLocks noGrp="1"/>
          </p:cNvSpPr>
          <p:nvPr>
            <p:ph type="sldNum" sz="quarter" idx="10"/>
          </p:nvPr>
        </p:nvSpPr>
        <p:spPr/>
        <p:txBody>
          <a:bodyPr/>
          <a:lstStyle/>
          <a:p>
            <a:pPr rtl="0"/>
            <a:fld id="{68322CDD-9D6C-4F63-9EC2-648226624108}" type="slidenum">
              <a:rPr lang="en-US" smtClean="0">
                <a:latin typeface="ＭＳ 明朝" panose="02020609040205080304" pitchFamily="17" charset="-128"/>
                <a:ea typeface="ＭＳ 明朝" panose="02020609040205080304" pitchFamily="17" charset="-128"/>
              </a:rPr>
              <a:t>9</a:t>
            </a:fld>
            <a:endParaRPr lang="en-US">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0424388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66800" y="2606040"/>
            <a:ext cx="10058400" cy="2743200"/>
          </a:xfrm>
        </p:spPr>
        <p:txBody>
          <a:bodyPr rtlCol="0" anchor="b">
            <a:normAutofit/>
          </a:bodyPr>
          <a:lstStyle>
            <a:lvl1pPr algn="l">
              <a:lnSpc>
                <a:spcPct val="80000"/>
              </a:lnSpc>
              <a:defRPr sz="6800">
                <a:solidFill>
                  <a:schemeClr val="tx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defRPr>
            </a:lvl1pPr>
          </a:lstStyle>
          <a:p>
            <a:pPr rtl="0"/>
            <a:r>
              <a:rPr lang="ja-JP" altLang="en-US" noProof="0"/>
              <a:t>マスター タイトルの書式設定</a:t>
            </a:r>
            <a:endParaRPr lang="ja-JP" altLang="en-US" noProof="0" dirty="0"/>
          </a:p>
        </p:txBody>
      </p:sp>
      <p:sp>
        <p:nvSpPr>
          <p:cNvPr id="3" name="サブタイトル 2"/>
          <p:cNvSpPr>
            <a:spLocks noGrp="1"/>
          </p:cNvSpPr>
          <p:nvPr>
            <p:ph type="subTitle" idx="1"/>
          </p:nvPr>
        </p:nvSpPr>
        <p:spPr>
          <a:xfrm>
            <a:off x="1066800" y="5360437"/>
            <a:ext cx="10058400" cy="365760"/>
          </a:xfrm>
        </p:spPr>
        <p:txBody>
          <a:bodyPr rtlCol="0">
            <a:normAutofit/>
          </a:bodyPr>
          <a:lstStyle>
            <a:lvl1pPr marL="0" indent="0" algn="l">
              <a:spcBef>
                <a:spcPts val="0"/>
              </a:spcBef>
              <a:buNone/>
              <a:defRPr sz="2000" b="1" cap="all" baseline="0">
                <a:solidFill>
                  <a:schemeClr val="accent1">
                    <a:lumMod val="75000"/>
                  </a:schemeClr>
                </a:solidFill>
                <a:effectLst/>
                <a:latin typeface="ＭＳ 明朝" panose="02020609040205080304" pitchFamily="17" charset="-128"/>
                <a:ea typeface="ＭＳ 明朝" panose="02020609040205080304" pitchFamily="17"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endParaRPr lang="ja-JP" altLang="en-US" noProof="0" dirty="0"/>
          </a:p>
        </p:txBody>
      </p:sp>
      <p:sp>
        <p:nvSpPr>
          <p:cNvPr id="8" name="長方形 7"/>
          <p:cNvSpPr/>
          <p:nvPr userDrawn="1"/>
        </p:nvSpPr>
        <p:spPr>
          <a:xfrm>
            <a:off x="0" y="5888736"/>
            <a:ext cx="12192000" cy="109728"/>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p>
            <a:pPr lvl="0" rtl="0"/>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E17FB43-FF33-4433-8C0F-DB0353BCE61E}" type="datetime4">
              <a:rPr lang="ja-JP" altLang="en-US" smtClean="0"/>
              <a:t>2026年7月29日</a:t>
            </a:fld>
            <a:endParaRPr lang="en-US" dirty="0"/>
          </a:p>
        </p:txBody>
      </p:sp>
      <p:sp>
        <p:nvSpPr>
          <p:cNvPr id="6" name="スライド番号プレースホルダー 5"/>
          <p:cNvSpPr>
            <a:spLocks noGrp="1"/>
          </p:cNvSpPr>
          <p:nvPr>
            <p:ph type="sldNum" sz="quarter" idx="12"/>
          </p:nvPr>
        </p:nvSpPr>
        <p:spPr/>
        <p:txBody>
          <a:bodyPr rtlCol="0"/>
          <a:lstStyle/>
          <a:p>
            <a:pPr rtl="0"/>
            <a:fld id="{E31375A4-56A4-47D6-9801-1991572033F7}" type="slidenum">
              <a:rPr lang="en-US" altLang="ja-JP" noProof="0" smtClean="0"/>
              <a:t>‹#›</a:t>
            </a:fld>
            <a:endParaRPr lang="ja-JP" altLang="en-US" noProof="0"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525000" y="382230"/>
            <a:ext cx="1371600" cy="5561369"/>
          </a:xfrm>
        </p:spPr>
        <p:txBody>
          <a:bodyPr vert="eaVert"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a:xfrm>
            <a:off x="1295400" y="382230"/>
            <a:ext cx="7863840" cy="5561370"/>
          </a:xfrm>
        </p:spPr>
        <p:txBody>
          <a:bodyPr vert="eaVert" rtlCol="0"/>
          <a:lstStyle/>
          <a:p>
            <a:pPr lvl="0" rtl="0"/>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75A0612-9C27-434F-B193-50A56B9E14B8}" type="datetime4">
              <a:rPr lang="ja-JP" altLang="en-US" smtClean="0"/>
              <a:t>2026年7月29日</a:t>
            </a:fld>
            <a:endParaRPr lang="en-US" dirty="0"/>
          </a:p>
        </p:txBody>
      </p:sp>
      <p:sp>
        <p:nvSpPr>
          <p:cNvPr id="6" name="スライド番号プレースホルダー 5"/>
          <p:cNvSpPr>
            <a:spLocks noGrp="1"/>
          </p:cNvSpPr>
          <p:nvPr>
            <p:ph type="sldNum" sz="quarter" idx="12"/>
          </p:nvPr>
        </p:nvSpPr>
        <p:spPr/>
        <p:txBody>
          <a:bodyPr rtlCol="0"/>
          <a:lstStyle/>
          <a:p>
            <a:pPr rtl="0"/>
            <a:fld id="{E31375A4-56A4-47D6-9801-1991572033F7}" type="slidenum">
              <a:rPr lang="en-US" altLang="ja-JP" noProof="0" smtClean="0"/>
              <a:t>‹#›</a:t>
            </a:fld>
            <a:endParaRPr lang="ja-JP" altLang="en-US" noProof="0"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5361804-9DAB-4F5F-8B6D-951C8C5134AD}" type="datetime4">
              <a:rPr lang="ja-JP" altLang="en-US" smtClean="0"/>
              <a:t>2026年7月29日</a:t>
            </a:fld>
            <a:endParaRPr lang="en-US" dirty="0"/>
          </a:p>
        </p:txBody>
      </p:sp>
      <p:sp>
        <p:nvSpPr>
          <p:cNvPr id="6" name="スライド番号プレースホルダー 5"/>
          <p:cNvSpPr>
            <a:spLocks noGrp="1"/>
          </p:cNvSpPr>
          <p:nvPr>
            <p:ph type="sldNum" sz="quarter" idx="12"/>
          </p:nvPr>
        </p:nvSpPr>
        <p:spPr/>
        <p:txBody>
          <a:bodyPr rtlCol="0"/>
          <a:lstStyle/>
          <a:p>
            <a:pPr rtl="0"/>
            <a:fld id="{E31375A4-56A4-47D6-9801-1991572033F7}" type="slidenum">
              <a:rPr lang="en-US" altLang="ja-JP" noProof="0" smtClean="0"/>
              <a:t>‹#›</a:t>
            </a:fld>
            <a:endParaRPr lang="ja-JP" altLang="en-US" noProof="0"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1066800" y="1565829"/>
            <a:ext cx="5943600" cy="4114800"/>
          </a:xfrm>
        </p:spPr>
        <p:txBody>
          <a:bodyPr rtlCol="0" anchor="b">
            <a:normAutofit/>
          </a:bodyPr>
          <a:lstStyle>
            <a:lvl1pPr>
              <a:lnSpc>
                <a:spcPct val="80000"/>
              </a:lnSpc>
              <a:defRPr sz="5400">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defRPr>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1066801" y="5682343"/>
            <a:ext cx="5943600" cy="410547"/>
          </a:xfrm>
        </p:spPr>
        <p:txBody>
          <a:bodyPr rtlCol="0">
            <a:noAutofit/>
          </a:bodyPr>
          <a:lstStyle>
            <a:lvl1pPr marL="0" indent="0">
              <a:spcBef>
                <a:spcPts val="0"/>
              </a:spcBef>
              <a:buNone/>
              <a:defRPr sz="2200" b="1" cap="all" baseline="0">
                <a:latin typeface="ＭＳ 明朝" panose="02020609040205080304" pitchFamily="17" charset="-128"/>
                <a:ea typeface="ＭＳ 明朝" panose="02020609040205080304" pitchFamily="17" charset="-128"/>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ja-JP" altLang="en-US" noProof="0"/>
              <a:t>マスター テキストの書式設定</a:t>
            </a:r>
          </a:p>
        </p:txBody>
      </p:sp>
      <p:sp>
        <p:nvSpPr>
          <p:cNvPr id="9" name="長方形 8"/>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ＭＳ 明朝" panose="02020609040205080304" pitchFamily="17" charset="-128"/>
              <a:ea typeface="ＭＳ 明朝" panose="02020609040205080304" pitchFamily="17" charset="-128"/>
            </a:endParaRPr>
          </a:p>
        </p:txBody>
      </p:sp>
      <p:pic>
        <p:nvPicPr>
          <p:cNvPr id="8" name="画像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1948" y="283"/>
            <a:ext cx="4427508" cy="6856286"/>
          </a:xfrm>
          <a:prstGeom prst="rect">
            <a:avLst/>
          </a:prstGeom>
        </p:spPr>
      </p:pic>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a:latin typeface="ＭＳ 明朝" panose="02020609040205080304" pitchFamily="17" charset="-128"/>
                <a:ea typeface="ＭＳ 明朝" panose="02020609040205080304" pitchFamily="17" charset="-128"/>
              </a:defRPr>
            </a:lvl1pPr>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1295400" y="1825625"/>
            <a:ext cx="4724400" cy="4117975"/>
          </a:xfrm>
        </p:spPr>
        <p:txBody>
          <a:bodyPr rtlCol="0">
            <a:normAutofit/>
          </a:bodyPr>
          <a:lstStyle>
            <a:lvl1pPr>
              <a:defRPr sz="2000">
                <a:latin typeface="ＭＳ 明朝" panose="02020609040205080304" pitchFamily="17" charset="-128"/>
                <a:ea typeface="ＭＳ 明朝" panose="02020609040205080304" pitchFamily="17" charset="-128"/>
              </a:defRPr>
            </a:lvl1pPr>
            <a:lvl2pPr>
              <a:defRPr sz="1800">
                <a:latin typeface="ＭＳ 明朝" panose="02020609040205080304" pitchFamily="17" charset="-128"/>
                <a:ea typeface="ＭＳ 明朝" panose="02020609040205080304" pitchFamily="17" charset="-128"/>
              </a:defRPr>
            </a:lvl2pPr>
            <a:lvl3pPr>
              <a:defRPr sz="1600">
                <a:latin typeface="ＭＳ 明朝" panose="02020609040205080304" pitchFamily="17" charset="-128"/>
                <a:ea typeface="ＭＳ 明朝" panose="02020609040205080304" pitchFamily="17" charset="-128"/>
              </a:defRPr>
            </a:lvl3pPr>
            <a:lvl4pPr>
              <a:defRPr sz="1400">
                <a:latin typeface="ＭＳ 明朝" panose="02020609040205080304" pitchFamily="17" charset="-128"/>
                <a:ea typeface="ＭＳ 明朝" panose="02020609040205080304" pitchFamily="17" charset="-128"/>
              </a:defRPr>
            </a:lvl4pPr>
            <a:lvl5pPr>
              <a:defRPr sz="1400">
                <a:latin typeface="ＭＳ 明朝" panose="02020609040205080304" pitchFamily="17" charset="-128"/>
                <a:ea typeface="ＭＳ 明朝" panose="02020609040205080304" pitchFamily="17" charset="-128"/>
              </a:defRPr>
            </a:lvl5pPr>
            <a:lvl6pPr>
              <a:defRPr sz="1800"/>
            </a:lvl6pPr>
            <a:lvl7pPr>
              <a:defRPr sz="1800"/>
            </a:lvl7pPr>
            <a:lvl8pPr>
              <a:defRPr sz="1800"/>
            </a:lvl8pPr>
            <a:lvl9pPr>
              <a:defRPr sz="18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コンテンツ プレースホルダー 3"/>
          <p:cNvSpPr>
            <a:spLocks noGrp="1"/>
          </p:cNvSpPr>
          <p:nvPr>
            <p:ph sz="half" idx="2"/>
          </p:nvPr>
        </p:nvSpPr>
        <p:spPr>
          <a:xfrm>
            <a:off x="6172199" y="1825625"/>
            <a:ext cx="4724400" cy="4117975"/>
          </a:xfrm>
        </p:spPr>
        <p:txBody>
          <a:bodyPr rtlCol="0">
            <a:normAutofit/>
          </a:bodyPr>
          <a:lstStyle>
            <a:lvl1pPr>
              <a:defRPr sz="2000">
                <a:latin typeface="ＭＳ 明朝" panose="02020609040205080304" pitchFamily="17" charset="-128"/>
                <a:ea typeface="ＭＳ 明朝" panose="02020609040205080304" pitchFamily="17" charset="-128"/>
              </a:defRPr>
            </a:lvl1pPr>
            <a:lvl2pPr>
              <a:defRPr sz="1800">
                <a:latin typeface="ＭＳ 明朝" panose="02020609040205080304" pitchFamily="17" charset="-128"/>
                <a:ea typeface="ＭＳ 明朝" panose="02020609040205080304" pitchFamily="17" charset="-128"/>
              </a:defRPr>
            </a:lvl2pPr>
            <a:lvl3pPr>
              <a:defRPr sz="1600">
                <a:latin typeface="ＭＳ 明朝" panose="02020609040205080304" pitchFamily="17" charset="-128"/>
                <a:ea typeface="ＭＳ 明朝" panose="02020609040205080304" pitchFamily="17" charset="-128"/>
              </a:defRPr>
            </a:lvl3pPr>
            <a:lvl4pPr>
              <a:defRPr sz="1400">
                <a:latin typeface="ＭＳ 明朝" panose="02020609040205080304" pitchFamily="17" charset="-128"/>
                <a:ea typeface="ＭＳ 明朝" panose="02020609040205080304" pitchFamily="17" charset="-128"/>
              </a:defRPr>
            </a:lvl4pPr>
            <a:lvl5pPr>
              <a:defRPr sz="1400">
                <a:latin typeface="ＭＳ 明朝" panose="02020609040205080304" pitchFamily="17" charset="-128"/>
                <a:ea typeface="ＭＳ 明朝" panose="02020609040205080304" pitchFamily="17" charset="-128"/>
              </a:defRPr>
            </a:lvl5pPr>
            <a:lvl6pPr>
              <a:defRPr sz="1800"/>
            </a:lvl6pPr>
            <a:lvl7pPr>
              <a:defRPr sz="1800"/>
            </a:lvl7pPr>
            <a:lvl8pPr>
              <a:defRPr sz="1800"/>
            </a:lvl8pPr>
            <a:lvl9pPr>
              <a:defRPr sz="18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6" name="フッター プレースホルダー 5"/>
          <p:cNvSpPr>
            <a:spLocks noGrp="1"/>
          </p:cNvSpPr>
          <p:nvPr>
            <p:ph type="ftr" sz="quarter" idx="11"/>
          </p:nvPr>
        </p:nvSpPr>
        <p:spPr/>
        <p:txBody>
          <a:bodyPr rtlCol="0"/>
          <a:lstStyle>
            <a:lvl1pPr>
              <a:defRPr>
                <a:latin typeface="ＭＳ 明朝" panose="02020609040205080304" pitchFamily="17" charset="-128"/>
                <a:ea typeface="ＭＳ 明朝" panose="02020609040205080304" pitchFamily="17" charset="-128"/>
              </a:defRPr>
            </a:lvl1pPr>
          </a:lstStyle>
          <a:p>
            <a:r>
              <a:rPr lang="ja-JP" altLang="en-US" noProof="0" dirty="0"/>
              <a:t>フッターを追加</a:t>
            </a:r>
          </a:p>
        </p:txBody>
      </p:sp>
      <p:sp>
        <p:nvSpPr>
          <p:cNvPr id="5" name="日付プレースホルダー 4"/>
          <p:cNvSpPr>
            <a:spLocks noGrp="1"/>
          </p:cNvSpPr>
          <p:nvPr>
            <p:ph type="dt" sz="half" idx="10"/>
          </p:nvPr>
        </p:nvSpPr>
        <p:spPr/>
        <p:txBody>
          <a:bodyPr rtlCol="0"/>
          <a:lstStyle>
            <a:lvl1pPr>
              <a:defRPr>
                <a:latin typeface="ＭＳ 明朝" panose="02020609040205080304" pitchFamily="17" charset="-128"/>
                <a:ea typeface="ＭＳ 明朝" panose="02020609040205080304" pitchFamily="17" charset="-128"/>
              </a:defRPr>
            </a:lvl1pPr>
          </a:lstStyle>
          <a:p>
            <a:fld id="{1784B691-AA5E-4D70-B4E7-9C0B083D0C33}" type="datetime4">
              <a:rPr lang="ja-JP" altLang="en-US" smtClean="0"/>
              <a:pPr/>
              <a:t>2026年7月29日</a:t>
            </a:fld>
            <a:endParaRPr lang="en-US" dirty="0"/>
          </a:p>
        </p:txBody>
      </p:sp>
      <p:sp>
        <p:nvSpPr>
          <p:cNvPr id="7" name="スライド番号プレースホルダー 6"/>
          <p:cNvSpPr>
            <a:spLocks noGrp="1"/>
          </p:cNvSpPr>
          <p:nvPr>
            <p:ph type="sldNum" sz="quarter" idx="12"/>
          </p:nvPr>
        </p:nvSpPr>
        <p:spPr/>
        <p:txBody>
          <a:bodyPr rtlCol="0"/>
          <a:lstStyle>
            <a:lvl1pPr>
              <a:defRPr>
                <a:latin typeface="ＭＳ 明朝" panose="02020609040205080304" pitchFamily="17" charset="-128"/>
                <a:ea typeface="ＭＳ 明朝" panose="02020609040205080304" pitchFamily="17" charset="-128"/>
              </a:defRPr>
            </a:lvl1pPr>
          </a:lstStyle>
          <a:p>
            <a:fld id="{E31375A4-56A4-47D6-9801-1991572033F7}" type="slidenum">
              <a:rPr lang="en-US" altLang="ja-JP" noProof="0" smtClean="0"/>
              <a:pPr/>
              <a:t>‹#›</a:t>
            </a:fld>
            <a:endParaRPr lang="ja-JP" altLang="en-US" noProof="0"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a:latin typeface="ＭＳ 明朝" panose="02020609040205080304" pitchFamily="17" charset="-128"/>
                <a:ea typeface="ＭＳ 明朝" panose="02020609040205080304" pitchFamily="17" charset="-128"/>
              </a:defRPr>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1295400" y="1828800"/>
            <a:ext cx="4727448" cy="641350"/>
          </a:xfrm>
        </p:spPr>
        <p:txBody>
          <a:bodyPr rtlCol="0" anchor="ctr">
            <a:normAutofit/>
          </a:bodyPr>
          <a:lstStyle>
            <a:lvl1pPr marL="0" indent="0">
              <a:spcBef>
                <a:spcPts val="0"/>
              </a:spcBef>
              <a:buNone/>
              <a:defRPr sz="2000" b="1" cap="all" baseline="0">
                <a:latin typeface="ＭＳ 明朝" panose="02020609040205080304" pitchFamily="17" charset="-128"/>
                <a:ea typeface="ＭＳ 明朝" panose="02020609040205080304" pitchFamily="17"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p:cNvSpPr>
            <a:spLocks noGrp="1"/>
          </p:cNvSpPr>
          <p:nvPr>
            <p:ph sz="half" idx="2"/>
          </p:nvPr>
        </p:nvSpPr>
        <p:spPr>
          <a:xfrm>
            <a:off x="1295400" y="2470151"/>
            <a:ext cx="4727448" cy="3473450"/>
          </a:xfrm>
        </p:spPr>
        <p:txBody>
          <a:bodyPr rtlCol="0">
            <a:normAutofit/>
          </a:bodyPr>
          <a:lstStyle>
            <a:lvl1pPr>
              <a:defRPr sz="2000">
                <a:latin typeface="ＭＳ 明朝" panose="02020609040205080304" pitchFamily="17" charset="-128"/>
                <a:ea typeface="ＭＳ 明朝" panose="02020609040205080304" pitchFamily="17" charset="-128"/>
              </a:defRPr>
            </a:lvl1pPr>
            <a:lvl2pPr>
              <a:defRPr sz="1800">
                <a:latin typeface="ＭＳ 明朝" panose="02020609040205080304" pitchFamily="17" charset="-128"/>
                <a:ea typeface="ＭＳ 明朝" panose="02020609040205080304" pitchFamily="17" charset="-128"/>
              </a:defRPr>
            </a:lvl2pPr>
            <a:lvl3pPr>
              <a:defRPr sz="1600">
                <a:latin typeface="ＭＳ 明朝" panose="02020609040205080304" pitchFamily="17" charset="-128"/>
                <a:ea typeface="ＭＳ 明朝" panose="02020609040205080304" pitchFamily="17" charset="-128"/>
              </a:defRPr>
            </a:lvl3pPr>
            <a:lvl4pPr>
              <a:defRPr sz="1400">
                <a:latin typeface="ＭＳ 明朝" panose="02020609040205080304" pitchFamily="17" charset="-128"/>
                <a:ea typeface="ＭＳ 明朝" panose="02020609040205080304" pitchFamily="17" charset="-128"/>
              </a:defRPr>
            </a:lvl4pPr>
            <a:lvl5pPr>
              <a:defRPr sz="1400">
                <a:latin typeface="ＭＳ 明朝" panose="02020609040205080304" pitchFamily="17" charset="-128"/>
                <a:ea typeface="ＭＳ 明朝" panose="02020609040205080304" pitchFamily="17" charset="-128"/>
              </a:defRPr>
            </a:lvl5pPr>
            <a:lvl6pPr>
              <a:defRPr sz="1600"/>
            </a:lvl6pPr>
            <a:lvl7pPr>
              <a:defRPr sz="1600"/>
            </a:lvl7pPr>
            <a:lvl8pPr>
              <a:defRPr sz="1600"/>
            </a:lvl8pPr>
            <a:lvl9pPr>
              <a:defRPr sz="16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5" name="テキスト プレースホルダー 4"/>
          <p:cNvSpPr>
            <a:spLocks noGrp="1"/>
          </p:cNvSpPr>
          <p:nvPr>
            <p:ph type="body" sz="quarter" idx="3"/>
          </p:nvPr>
        </p:nvSpPr>
        <p:spPr>
          <a:xfrm>
            <a:off x="6167628" y="1828800"/>
            <a:ext cx="4727448" cy="641350"/>
          </a:xfrm>
        </p:spPr>
        <p:txBody>
          <a:bodyPr rtlCol="0" anchor="ctr">
            <a:normAutofit/>
          </a:bodyPr>
          <a:lstStyle>
            <a:lvl1pPr marL="0" indent="0">
              <a:spcBef>
                <a:spcPts val="0"/>
              </a:spcBef>
              <a:buNone/>
              <a:defRPr sz="2000" b="1" cap="all" baseline="0">
                <a:latin typeface="ＭＳ 明朝" panose="02020609040205080304" pitchFamily="17" charset="-128"/>
                <a:ea typeface="ＭＳ 明朝" panose="02020609040205080304" pitchFamily="17"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p:cNvSpPr>
            <a:spLocks noGrp="1"/>
          </p:cNvSpPr>
          <p:nvPr>
            <p:ph sz="quarter" idx="4"/>
          </p:nvPr>
        </p:nvSpPr>
        <p:spPr>
          <a:xfrm>
            <a:off x="6169152" y="2470151"/>
            <a:ext cx="4727448" cy="3473450"/>
          </a:xfrm>
        </p:spPr>
        <p:txBody>
          <a:bodyPr rtlCol="0">
            <a:normAutofit/>
          </a:bodyPr>
          <a:lstStyle>
            <a:lvl1pPr>
              <a:defRPr sz="2000">
                <a:latin typeface="ＭＳ 明朝" panose="02020609040205080304" pitchFamily="17" charset="-128"/>
                <a:ea typeface="ＭＳ 明朝" panose="02020609040205080304" pitchFamily="17" charset="-128"/>
              </a:defRPr>
            </a:lvl1pPr>
            <a:lvl2pPr>
              <a:defRPr sz="1800">
                <a:latin typeface="ＭＳ 明朝" panose="02020609040205080304" pitchFamily="17" charset="-128"/>
                <a:ea typeface="ＭＳ 明朝" panose="02020609040205080304" pitchFamily="17" charset="-128"/>
              </a:defRPr>
            </a:lvl2pPr>
            <a:lvl3pPr>
              <a:defRPr sz="1600">
                <a:latin typeface="ＭＳ 明朝" panose="02020609040205080304" pitchFamily="17" charset="-128"/>
                <a:ea typeface="ＭＳ 明朝" panose="02020609040205080304" pitchFamily="17" charset="-128"/>
              </a:defRPr>
            </a:lvl3pPr>
            <a:lvl4pPr>
              <a:defRPr sz="1400">
                <a:latin typeface="ＭＳ 明朝" panose="02020609040205080304" pitchFamily="17" charset="-128"/>
                <a:ea typeface="ＭＳ 明朝" panose="02020609040205080304" pitchFamily="17" charset="-128"/>
              </a:defRPr>
            </a:lvl4pPr>
            <a:lvl5pPr>
              <a:defRPr sz="1400">
                <a:latin typeface="ＭＳ 明朝" panose="02020609040205080304" pitchFamily="17" charset="-128"/>
                <a:ea typeface="ＭＳ 明朝" panose="02020609040205080304" pitchFamily="17" charset="-128"/>
              </a:defRPr>
            </a:lvl5pPr>
            <a:lvl6pPr>
              <a:defRPr sz="1600"/>
            </a:lvl6pPr>
            <a:lvl7pPr>
              <a:defRPr sz="1600"/>
            </a:lvl7pPr>
            <a:lvl8pPr>
              <a:defRPr sz="1600"/>
            </a:lvl8pPr>
            <a:lvl9pPr>
              <a:defRPr sz="16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8" name="フッター プレースホルダー 7"/>
          <p:cNvSpPr>
            <a:spLocks noGrp="1"/>
          </p:cNvSpPr>
          <p:nvPr>
            <p:ph type="ftr" sz="quarter" idx="11"/>
          </p:nvPr>
        </p:nvSpPr>
        <p:spPr/>
        <p:txBody>
          <a:bodyPr rtlCol="0"/>
          <a:lstStyle>
            <a:lvl1pPr>
              <a:defRPr>
                <a:latin typeface="ＭＳ 明朝" panose="02020609040205080304" pitchFamily="17" charset="-128"/>
                <a:ea typeface="ＭＳ 明朝" panose="02020609040205080304" pitchFamily="17" charset="-128"/>
              </a:defRPr>
            </a:lvl1pPr>
          </a:lstStyle>
          <a:p>
            <a:r>
              <a:rPr lang="ja-JP" altLang="en-US" noProof="0" dirty="0"/>
              <a:t>フッターを追加</a:t>
            </a:r>
          </a:p>
        </p:txBody>
      </p:sp>
      <p:sp>
        <p:nvSpPr>
          <p:cNvPr id="7" name="日付プレースホルダー 6"/>
          <p:cNvSpPr>
            <a:spLocks noGrp="1"/>
          </p:cNvSpPr>
          <p:nvPr>
            <p:ph type="dt" sz="half" idx="10"/>
          </p:nvPr>
        </p:nvSpPr>
        <p:spPr/>
        <p:txBody>
          <a:bodyPr rtlCol="0"/>
          <a:lstStyle>
            <a:lvl1pPr>
              <a:defRPr>
                <a:latin typeface="ＭＳ 明朝" panose="02020609040205080304" pitchFamily="17" charset="-128"/>
                <a:ea typeface="ＭＳ 明朝" panose="02020609040205080304" pitchFamily="17" charset="-128"/>
              </a:defRPr>
            </a:lvl1pPr>
          </a:lstStyle>
          <a:p>
            <a:fld id="{A088855C-E1E0-435F-A978-A28B6D2DA419}" type="datetime4">
              <a:rPr lang="ja-JP" altLang="en-US" smtClean="0"/>
              <a:pPr/>
              <a:t>2026年7月29日</a:t>
            </a:fld>
            <a:endParaRPr lang="en-US" dirty="0"/>
          </a:p>
        </p:txBody>
      </p:sp>
      <p:sp>
        <p:nvSpPr>
          <p:cNvPr id="9" name="スライド番号プレースホルダー 8"/>
          <p:cNvSpPr>
            <a:spLocks noGrp="1"/>
          </p:cNvSpPr>
          <p:nvPr>
            <p:ph type="sldNum" sz="quarter" idx="12"/>
          </p:nvPr>
        </p:nvSpPr>
        <p:spPr/>
        <p:txBody>
          <a:bodyPr rtlCol="0"/>
          <a:lstStyle>
            <a:lvl1pPr>
              <a:defRPr>
                <a:latin typeface="ＭＳ 明朝" panose="02020609040205080304" pitchFamily="17" charset="-128"/>
                <a:ea typeface="ＭＳ 明朝" panose="02020609040205080304" pitchFamily="17" charset="-128"/>
              </a:defRPr>
            </a:lvl1pPr>
          </a:lstStyle>
          <a:p>
            <a:fld id="{E31375A4-56A4-47D6-9801-1991572033F7}" type="slidenum">
              <a:rPr lang="en-US" altLang="ja-JP" noProof="0" smtClean="0"/>
              <a:pPr/>
              <a:t>‹#›</a:t>
            </a:fld>
            <a:endParaRPr lang="ja-JP" altLang="en-US" noProof="0"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p:txBody>
          <a:bodyPr rtlCol="0"/>
          <a:lstStyle/>
          <a:p>
            <a:pPr rtl="0"/>
            <a:fld id="{1B8ECF2E-1D83-4F9F-8234-FABF35C3AC5F}" type="datetime4">
              <a:rPr lang="ja-JP" altLang="en-US" smtClean="0"/>
              <a:t>2026年7月29日</a:t>
            </a:fld>
            <a:endParaRPr lang="en-US" dirty="0"/>
          </a:p>
        </p:txBody>
      </p:sp>
      <p:sp>
        <p:nvSpPr>
          <p:cNvPr id="5" name="スライド番号プレースホルダー 4"/>
          <p:cNvSpPr>
            <a:spLocks noGrp="1"/>
          </p:cNvSpPr>
          <p:nvPr>
            <p:ph type="sldNum" sz="quarter" idx="12"/>
          </p:nvPr>
        </p:nvSpPr>
        <p:spPr/>
        <p:txBody>
          <a:bodyPr rtlCol="0"/>
          <a:lstStyle/>
          <a:p>
            <a:pPr rtl="0"/>
            <a:fld id="{E31375A4-56A4-47D6-9801-1991572033F7}" type="slidenum">
              <a:rPr lang="en-US" altLang="ja-JP" noProof="0" smtClean="0"/>
              <a:t>‹#›</a:t>
            </a:fld>
            <a:endParaRPr lang="ja-JP" altLang="en-US" noProof="0"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AF0791AB-6DF6-4B33-9257-4648A9E15966}" type="datetime4">
              <a:rPr lang="ja-JP" altLang="en-US" smtClean="0"/>
              <a:t>2026年7月29日</a:t>
            </a:fld>
            <a:endParaRPr lang="en-US" dirty="0"/>
          </a:p>
        </p:txBody>
      </p:sp>
      <p:sp>
        <p:nvSpPr>
          <p:cNvPr id="4" name="スライド番号プレースホルダー 3"/>
          <p:cNvSpPr>
            <a:spLocks noGrp="1"/>
          </p:cNvSpPr>
          <p:nvPr>
            <p:ph type="sldNum" sz="quarter" idx="12"/>
          </p:nvPr>
        </p:nvSpPr>
        <p:spPr/>
        <p:txBody>
          <a:bodyPr rtlCol="0"/>
          <a:lstStyle/>
          <a:p>
            <a:pPr rtl="0"/>
            <a:fld id="{E31375A4-56A4-47D6-9801-1991572033F7}" type="slidenum">
              <a:rPr lang="en-US" altLang="ja-JP" noProof="0" smtClean="0"/>
              <a:t>‹#›</a:t>
            </a:fld>
            <a:endParaRPr lang="ja-JP" altLang="en-US" noProof="0"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キャプション付きのコンテンツ">
    <p:spTree>
      <p:nvGrpSpPr>
        <p:cNvPr id="1" name=""/>
        <p:cNvGrpSpPr/>
        <p:nvPr/>
      </p:nvGrpSpPr>
      <p:grpSpPr>
        <a:xfrm>
          <a:off x="0" y="0"/>
          <a:ext cx="0" cy="0"/>
          <a:chOff x="0" y="0"/>
          <a:chExt cx="0" cy="0"/>
        </a:xfrm>
      </p:grpSpPr>
      <p:pic>
        <p:nvPicPr>
          <p:cNvPr id="9" name="画像 8"/>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6439" y="283"/>
            <a:ext cx="4435717" cy="6856286"/>
          </a:xfrm>
          <a:prstGeom prst="rect">
            <a:avLst/>
          </a:prstGeom>
        </p:spPr>
      </p:pic>
      <p:sp>
        <p:nvSpPr>
          <p:cNvPr id="2" name="タイトル 1"/>
          <p:cNvSpPr>
            <a:spLocks noGrp="1"/>
          </p:cNvSpPr>
          <p:nvPr>
            <p:ph type="title"/>
          </p:nvPr>
        </p:nvSpPr>
        <p:spPr>
          <a:xfrm>
            <a:off x="8229601" y="2514600"/>
            <a:ext cx="3474720" cy="1600200"/>
          </a:xfrm>
        </p:spPr>
        <p:txBody>
          <a:bodyPr rtlCol="0" anchor="b"/>
          <a:lstStyle>
            <a:lvl1pPr>
              <a:defRPr sz="3200">
                <a:solidFill>
                  <a:schemeClr val="accent1">
                    <a:lumMod val="75000"/>
                  </a:schemeClr>
                </a:solidFill>
                <a:latin typeface="ＭＳ 明朝" panose="02020609040205080304" pitchFamily="17" charset="-128"/>
                <a:ea typeface="ＭＳ 明朝" panose="02020609040205080304" pitchFamily="17" charset="-128"/>
              </a:defRPr>
            </a:lvl1pPr>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a:xfrm>
            <a:off x="790302" y="685800"/>
            <a:ext cx="6126480" cy="5486400"/>
          </a:xfrm>
        </p:spPr>
        <p:txBody>
          <a:bodyPr rtlCol="0">
            <a:normAutofit/>
          </a:bodyPr>
          <a:lstStyle>
            <a:lvl1pPr>
              <a:defRPr sz="2000">
                <a:latin typeface="ＭＳ 明朝" panose="02020609040205080304" pitchFamily="17" charset="-128"/>
                <a:ea typeface="ＭＳ 明朝" panose="02020609040205080304" pitchFamily="17" charset="-128"/>
              </a:defRPr>
            </a:lvl1pPr>
            <a:lvl2pPr>
              <a:defRPr sz="1800">
                <a:latin typeface="ＭＳ 明朝" panose="02020609040205080304" pitchFamily="17" charset="-128"/>
                <a:ea typeface="ＭＳ 明朝" panose="02020609040205080304" pitchFamily="17" charset="-128"/>
              </a:defRPr>
            </a:lvl2pPr>
            <a:lvl3pPr>
              <a:defRPr sz="1600">
                <a:latin typeface="ＭＳ 明朝" panose="02020609040205080304" pitchFamily="17" charset="-128"/>
                <a:ea typeface="ＭＳ 明朝" panose="02020609040205080304" pitchFamily="17" charset="-128"/>
              </a:defRPr>
            </a:lvl3pPr>
            <a:lvl4pPr>
              <a:defRPr sz="1400">
                <a:latin typeface="ＭＳ 明朝" panose="02020609040205080304" pitchFamily="17" charset="-128"/>
                <a:ea typeface="ＭＳ 明朝" panose="02020609040205080304" pitchFamily="17" charset="-128"/>
              </a:defRPr>
            </a:lvl4pPr>
            <a:lvl5pPr>
              <a:defRPr sz="1400">
                <a:latin typeface="ＭＳ 明朝" panose="02020609040205080304" pitchFamily="17" charset="-128"/>
                <a:ea typeface="ＭＳ 明朝" panose="02020609040205080304" pitchFamily="17" charset="-128"/>
              </a:defRPr>
            </a:lvl5pPr>
            <a:lvl6pPr>
              <a:defRPr sz="2000"/>
            </a:lvl6pPr>
            <a:lvl7pPr>
              <a:defRPr sz="2000"/>
            </a:lvl7pPr>
            <a:lvl8pPr>
              <a:defRPr sz="2000"/>
            </a:lvl8pPr>
            <a:lvl9pPr>
              <a:defRPr sz="20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テキスト プレースホルダー 3"/>
          <p:cNvSpPr>
            <a:spLocks noGrp="1"/>
          </p:cNvSpPr>
          <p:nvPr>
            <p:ph type="body" sz="half" idx="2"/>
          </p:nvPr>
        </p:nvSpPr>
        <p:spPr>
          <a:xfrm>
            <a:off x="8229600" y="4343400"/>
            <a:ext cx="3474720" cy="1188720"/>
          </a:xfrm>
        </p:spPr>
        <p:txBody>
          <a:bodyPr rtlCol="0">
            <a:normAutofit/>
          </a:bodyPr>
          <a:lstStyle>
            <a:lvl1pPr marL="0" indent="0">
              <a:spcBef>
                <a:spcPts val="800"/>
              </a:spcBef>
              <a:buNone/>
              <a:defRPr sz="1800">
                <a:latin typeface="ＭＳ 明朝" panose="02020609040205080304" pitchFamily="17" charset="-128"/>
                <a:ea typeface="ＭＳ 明朝" panose="02020609040205080304" pitchFamily="17"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10" name="長方形 9"/>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ＭＳ 明朝" panose="02020609040205080304" pitchFamily="17" charset="-128"/>
              <a:ea typeface="ＭＳ 明朝" panose="02020609040205080304" pitchFamily="17" charset="-128"/>
            </a:endParaRPr>
          </a:p>
        </p:txBody>
      </p:sp>
      <p:sp>
        <p:nvSpPr>
          <p:cNvPr id="6" name="フッター プレースホルダー 5"/>
          <p:cNvSpPr>
            <a:spLocks noGrp="1"/>
          </p:cNvSpPr>
          <p:nvPr>
            <p:ph type="ftr" sz="quarter" idx="11"/>
          </p:nvPr>
        </p:nvSpPr>
        <p:spPr/>
        <p:txBody>
          <a:bodyPr rtlCol="0"/>
          <a:lstStyle>
            <a:lvl1pPr>
              <a:defRPr>
                <a:latin typeface="ＭＳ 明朝" panose="02020609040205080304" pitchFamily="17" charset="-128"/>
                <a:ea typeface="ＭＳ 明朝" panose="02020609040205080304" pitchFamily="17" charset="-128"/>
              </a:defRPr>
            </a:lvl1pPr>
          </a:lstStyle>
          <a:p>
            <a:r>
              <a:rPr lang="ja-JP" altLang="en-US" noProof="0" dirty="0"/>
              <a:t>フッターを追加</a:t>
            </a:r>
          </a:p>
        </p:txBody>
      </p:sp>
      <p:sp>
        <p:nvSpPr>
          <p:cNvPr id="5" name="日付プレースホルダー 4"/>
          <p:cNvSpPr>
            <a:spLocks noGrp="1"/>
          </p:cNvSpPr>
          <p:nvPr>
            <p:ph type="dt" sz="half" idx="10"/>
          </p:nvPr>
        </p:nvSpPr>
        <p:spPr/>
        <p:txBody>
          <a:bodyPr rtlCol="0"/>
          <a:lstStyle>
            <a:lvl1pPr>
              <a:defRPr>
                <a:latin typeface="ＭＳ 明朝" panose="02020609040205080304" pitchFamily="17" charset="-128"/>
                <a:ea typeface="ＭＳ 明朝" panose="02020609040205080304" pitchFamily="17" charset="-128"/>
              </a:defRPr>
            </a:lvl1pPr>
          </a:lstStyle>
          <a:p>
            <a:fld id="{230DA2A8-3237-47E1-8F13-F409EF17ED36}" type="datetime4">
              <a:rPr lang="ja-JP" altLang="en-US" smtClean="0"/>
              <a:pPr/>
              <a:t>2026年7月29日</a:t>
            </a:fld>
            <a:endParaRPr lang="en-US" dirty="0"/>
          </a:p>
        </p:txBody>
      </p:sp>
      <p:sp>
        <p:nvSpPr>
          <p:cNvPr id="7" name="スライド番号プレースホルダー 6"/>
          <p:cNvSpPr>
            <a:spLocks noGrp="1"/>
          </p:cNvSpPr>
          <p:nvPr>
            <p:ph type="sldNum" sz="quarter" idx="12"/>
          </p:nvPr>
        </p:nvSpPr>
        <p:spPr/>
        <p:txBody>
          <a:bodyPr rtlCol="0"/>
          <a:lstStyle>
            <a:lvl1pPr>
              <a:defRPr>
                <a:latin typeface="ＭＳ 明朝" panose="02020609040205080304" pitchFamily="17" charset="-128"/>
                <a:ea typeface="ＭＳ 明朝" panose="02020609040205080304" pitchFamily="17" charset="-128"/>
              </a:defRPr>
            </a:lvl1pPr>
          </a:lstStyle>
          <a:p>
            <a:fld id="{E31375A4-56A4-47D6-9801-1991572033F7}" type="slidenum">
              <a:rPr lang="en-US" altLang="ja-JP" noProof="0" smtClean="0"/>
              <a:pPr/>
              <a:t>‹#›</a:t>
            </a:fld>
            <a:endParaRPr lang="ja-JP" altLang="en-US" noProof="0"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キャプション付きの図">
    <p:spTree>
      <p:nvGrpSpPr>
        <p:cNvPr id="1" name=""/>
        <p:cNvGrpSpPr/>
        <p:nvPr/>
      </p:nvGrpSpPr>
      <p:grpSpPr>
        <a:xfrm>
          <a:off x="0" y="0"/>
          <a:ext cx="0" cy="0"/>
          <a:chOff x="0" y="0"/>
          <a:chExt cx="0" cy="0"/>
        </a:xfrm>
      </p:grpSpPr>
      <p:pic>
        <p:nvPicPr>
          <p:cNvPr id="8" name="画像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7766439" y="283"/>
            <a:ext cx="4435717" cy="6856286"/>
          </a:xfrm>
          <a:prstGeom prst="rect">
            <a:avLst/>
          </a:prstGeom>
        </p:spPr>
      </p:pic>
      <p:sp>
        <p:nvSpPr>
          <p:cNvPr id="2" name="タイトル 1"/>
          <p:cNvSpPr>
            <a:spLocks noGrp="1"/>
          </p:cNvSpPr>
          <p:nvPr>
            <p:ph type="title"/>
          </p:nvPr>
        </p:nvSpPr>
        <p:spPr>
          <a:xfrm>
            <a:off x="8229600" y="2514600"/>
            <a:ext cx="3474720" cy="1600200"/>
          </a:xfrm>
        </p:spPr>
        <p:txBody>
          <a:bodyPr rtlCol="0" anchor="b"/>
          <a:lstStyle>
            <a:lvl1pPr>
              <a:defRPr sz="3200">
                <a:solidFill>
                  <a:schemeClr val="accent1">
                    <a:lumMod val="75000"/>
                  </a:schemeClr>
                </a:solidFill>
                <a:latin typeface="ＭＳ 明朝" panose="02020609040205080304" pitchFamily="17" charset="-128"/>
                <a:ea typeface="ＭＳ 明朝" panose="02020609040205080304" pitchFamily="17" charset="-128"/>
              </a:defRPr>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0" y="1325880"/>
            <a:ext cx="6858000" cy="4206240"/>
          </a:xfrm>
          <a:solidFill>
            <a:schemeClr val="bg2"/>
          </a:solidFill>
          <a:effectLst>
            <a:outerShdw blurRad="63500" sx="101000" sy="101000" algn="ctr" rotWithShape="0">
              <a:prstClr val="black">
                <a:alpha val="15000"/>
              </a:prstClr>
            </a:outerShdw>
          </a:effectLst>
        </p:spPr>
        <p:txBody>
          <a:bodyPr rtlCol="0">
            <a:normAutofit/>
          </a:bodyPr>
          <a:lstStyle>
            <a:lvl1pPr marL="0" indent="0" algn="ctr">
              <a:buNone/>
              <a:defRPr sz="2400">
                <a:latin typeface="ＭＳ 明朝" panose="02020609040205080304" pitchFamily="17" charset="-128"/>
                <a:ea typeface="ＭＳ 明朝" panose="02020609040205080304" pitchFamily="17"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アイコンをクリックして図を追加</a:t>
            </a:r>
            <a:endParaRPr lang="ja-JP" altLang="en-US" noProof="0" dirty="0"/>
          </a:p>
        </p:txBody>
      </p:sp>
      <p:sp>
        <p:nvSpPr>
          <p:cNvPr id="4" name="テキスト プレースホルダー 3"/>
          <p:cNvSpPr>
            <a:spLocks noGrp="1"/>
          </p:cNvSpPr>
          <p:nvPr>
            <p:ph type="body" sz="half" idx="2"/>
          </p:nvPr>
        </p:nvSpPr>
        <p:spPr>
          <a:xfrm>
            <a:off x="8229600" y="4343400"/>
            <a:ext cx="3474720" cy="1188720"/>
          </a:xfrm>
        </p:spPr>
        <p:txBody>
          <a:bodyPr rtlCol="0">
            <a:normAutofit/>
          </a:bodyPr>
          <a:lstStyle>
            <a:lvl1pPr marL="0" indent="0">
              <a:spcBef>
                <a:spcPts val="800"/>
              </a:spcBef>
              <a:buNone/>
              <a:defRPr sz="1800">
                <a:latin typeface="ＭＳ 明朝" panose="02020609040205080304" pitchFamily="17" charset="-128"/>
                <a:ea typeface="ＭＳ 明朝" panose="02020609040205080304" pitchFamily="17"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lvl1pPr>
              <a:defRPr>
                <a:latin typeface="ＭＳ 明朝" panose="02020609040205080304" pitchFamily="17" charset="-128"/>
                <a:ea typeface="ＭＳ 明朝" panose="02020609040205080304" pitchFamily="17" charset="-128"/>
              </a:defRPr>
            </a:lvl1pPr>
          </a:lstStyle>
          <a:p>
            <a:r>
              <a:rPr lang="ja-JP" altLang="en-US" noProof="0" dirty="0"/>
              <a:t>フッターを追加</a:t>
            </a:r>
          </a:p>
        </p:txBody>
      </p:sp>
      <p:sp>
        <p:nvSpPr>
          <p:cNvPr id="5" name="日付プレースホルダー 4"/>
          <p:cNvSpPr>
            <a:spLocks noGrp="1"/>
          </p:cNvSpPr>
          <p:nvPr>
            <p:ph type="dt" sz="half" idx="10"/>
          </p:nvPr>
        </p:nvSpPr>
        <p:spPr/>
        <p:txBody>
          <a:bodyPr rtlCol="0"/>
          <a:lstStyle>
            <a:lvl1pPr>
              <a:defRPr>
                <a:latin typeface="ＭＳ 明朝" panose="02020609040205080304" pitchFamily="17" charset="-128"/>
                <a:ea typeface="ＭＳ 明朝" panose="02020609040205080304" pitchFamily="17" charset="-128"/>
              </a:defRPr>
            </a:lvl1pPr>
          </a:lstStyle>
          <a:p>
            <a:fld id="{5A423E93-1D53-4172-B9DE-61506F1A718E}" type="datetime4">
              <a:rPr lang="ja-JP" altLang="en-US" smtClean="0"/>
              <a:pPr/>
              <a:t>2026年7月29日</a:t>
            </a:fld>
            <a:endParaRPr lang="en-US" dirty="0"/>
          </a:p>
        </p:txBody>
      </p:sp>
      <p:sp>
        <p:nvSpPr>
          <p:cNvPr id="7" name="スライド番号プレースホルダー 6"/>
          <p:cNvSpPr>
            <a:spLocks noGrp="1"/>
          </p:cNvSpPr>
          <p:nvPr>
            <p:ph type="sldNum" sz="quarter" idx="12"/>
          </p:nvPr>
        </p:nvSpPr>
        <p:spPr/>
        <p:txBody>
          <a:bodyPr rtlCol="0"/>
          <a:lstStyle>
            <a:lvl1pPr>
              <a:defRPr>
                <a:latin typeface="ＭＳ 明朝" panose="02020609040205080304" pitchFamily="17" charset="-128"/>
                <a:ea typeface="ＭＳ 明朝" panose="02020609040205080304" pitchFamily="17" charset="-128"/>
              </a:defRPr>
            </a:lvl1pPr>
          </a:lstStyle>
          <a:p>
            <a:fld id="{E31375A4-56A4-47D6-9801-1991572033F7}" type="slidenum">
              <a:rPr lang="en-US" altLang="ja-JP" noProof="0" smtClean="0"/>
              <a:pPr/>
              <a:t>‹#›</a:t>
            </a:fld>
            <a:endParaRPr lang="ja-JP" altLang="en-US" noProof="0" dirty="0"/>
          </a:p>
        </p:txBody>
      </p:sp>
      <p:sp>
        <p:nvSpPr>
          <p:cNvPr id="11" name="長方形 10"/>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1295400" y="381000"/>
            <a:ext cx="9601200" cy="1143000"/>
          </a:xfrm>
          <a:prstGeom prst="rect">
            <a:avLst/>
          </a:prstGeom>
        </p:spPr>
        <p:txBody>
          <a:bodyPr vert="horz" lIns="91440" tIns="45720" rIns="91440" bIns="45720" rtlCol="0" anchor="b">
            <a:normAutofit/>
          </a:bodyPr>
          <a:lstStyle/>
          <a:p>
            <a:pPr rtl="0"/>
            <a:r>
              <a:rPr lang="ja-JP" altLang="en-US" noProof="0" dirty="0"/>
              <a:t>マスター タイトルの書式設定</a:t>
            </a:r>
          </a:p>
        </p:txBody>
      </p:sp>
      <p:sp>
        <p:nvSpPr>
          <p:cNvPr id="3" name="テキスト プレースホルダー 2"/>
          <p:cNvSpPr>
            <a:spLocks noGrp="1"/>
          </p:cNvSpPr>
          <p:nvPr>
            <p:ph type="body" idx="1"/>
          </p:nvPr>
        </p:nvSpPr>
        <p:spPr>
          <a:xfrm>
            <a:off x="1295400" y="1828800"/>
            <a:ext cx="9601200" cy="4114800"/>
          </a:xfrm>
          <a:prstGeom prst="rect">
            <a:avLst/>
          </a:prstGeom>
        </p:spPr>
        <p:txBody>
          <a:bodyPr vert="horz" lIns="91440" tIns="45720" rIns="91440" bIns="45720" rtlCol="0">
            <a:normAutofit/>
          </a:bodyPr>
          <a:lstStyle/>
          <a:p>
            <a:pPr lvl="0" rtl="0"/>
            <a:r>
              <a:rPr lang="ja-JP" altLang="en-US" noProof="0" dirty="0"/>
              <a:t>クリックしてマスター テキストのスタイルを編集</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5" name="フッター プレースホルダー 4"/>
          <p:cNvSpPr>
            <a:spLocks noGrp="1"/>
          </p:cNvSpPr>
          <p:nvPr>
            <p:ph type="ftr" sz="quarter" idx="3"/>
          </p:nvPr>
        </p:nvSpPr>
        <p:spPr>
          <a:xfrm>
            <a:off x="1295400" y="6419462"/>
            <a:ext cx="5181600" cy="238902"/>
          </a:xfrm>
          <a:prstGeom prst="rect">
            <a:avLst/>
          </a:prstGeom>
        </p:spPr>
        <p:txBody>
          <a:bodyPr vert="horz" lIns="91440" tIns="45720" rIns="91440" bIns="45720" rtlCol="0" anchor="ctr"/>
          <a:lstStyle>
            <a:lvl1pPr algn="l">
              <a:defRPr sz="1100">
                <a:solidFill>
                  <a:schemeClr val="tx1"/>
                </a:solidFill>
                <a:latin typeface="ＭＳ 明朝" panose="02020609040205080304" pitchFamily="17" charset="-128"/>
                <a:ea typeface="ＭＳ 明朝" panose="02020609040205080304" pitchFamily="17" charset="-128"/>
              </a:defRPr>
            </a:lvl1pPr>
          </a:lstStyle>
          <a:p>
            <a:r>
              <a:rPr lang="ja-JP" altLang="en-US" noProof="0" dirty="0"/>
              <a:t>フッターを追加</a:t>
            </a:r>
          </a:p>
        </p:txBody>
      </p:sp>
      <p:sp>
        <p:nvSpPr>
          <p:cNvPr id="4" name="日付プレースホルダー 3"/>
          <p:cNvSpPr>
            <a:spLocks noGrp="1"/>
          </p:cNvSpPr>
          <p:nvPr>
            <p:ph type="dt" sz="half" idx="2"/>
          </p:nvPr>
        </p:nvSpPr>
        <p:spPr>
          <a:xfrm>
            <a:off x="8556170" y="6419462"/>
            <a:ext cx="1351383" cy="238902"/>
          </a:xfrm>
          <a:prstGeom prst="rect">
            <a:avLst/>
          </a:prstGeom>
        </p:spPr>
        <p:txBody>
          <a:bodyPr vert="horz" lIns="91440" tIns="45720" rIns="91440" bIns="45720" rtlCol="0" anchor="ctr"/>
          <a:lstStyle>
            <a:lvl1pPr algn="r">
              <a:defRPr sz="1100">
                <a:solidFill>
                  <a:schemeClr val="tx1"/>
                </a:solidFill>
                <a:latin typeface="ＭＳ 明朝" panose="02020609040205080304" pitchFamily="17" charset="-128"/>
                <a:ea typeface="ＭＳ 明朝" panose="02020609040205080304" pitchFamily="17" charset="-128"/>
              </a:defRPr>
            </a:lvl1pPr>
          </a:lstStyle>
          <a:p>
            <a:fld id="{9FFC949B-A79D-4038-8B8F-ECB78399B343}" type="datetime4">
              <a:rPr lang="ja-JP" altLang="en-US" smtClean="0"/>
              <a:t>2026年7月29日</a:t>
            </a:fld>
            <a:endParaRPr lang="en-US" dirty="0"/>
          </a:p>
        </p:txBody>
      </p:sp>
      <p:sp>
        <p:nvSpPr>
          <p:cNvPr id="6" name="スライド番号プレースホルダー 5"/>
          <p:cNvSpPr>
            <a:spLocks noGrp="1"/>
          </p:cNvSpPr>
          <p:nvPr>
            <p:ph type="sldNum" sz="quarter" idx="4"/>
          </p:nvPr>
        </p:nvSpPr>
        <p:spPr>
          <a:xfrm>
            <a:off x="10198358" y="6419462"/>
            <a:ext cx="698241" cy="238902"/>
          </a:xfrm>
          <a:prstGeom prst="rect">
            <a:avLst/>
          </a:prstGeom>
        </p:spPr>
        <p:txBody>
          <a:bodyPr vert="horz" lIns="91440" tIns="45720" rIns="91440" bIns="45720" rtlCol="0" anchor="ctr"/>
          <a:lstStyle>
            <a:lvl1pPr algn="r">
              <a:defRPr sz="1100">
                <a:solidFill>
                  <a:schemeClr val="tx1"/>
                </a:solidFill>
                <a:latin typeface="ＭＳ 明朝" panose="02020609040205080304" pitchFamily="17" charset="-128"/>
                <a:ea typeface="ＭＳ 明朝" panose="02020609040205080304" pitchFamily="17" charset="-128"/>
              </a:defRPr>
            </a:lvl1pPr>
          </a:lstStyle>
          <a:p>
            <a:fld id="{E31375A4-56A4-47D6-9801-1991572033F7}" type="slidenum">
              <a:rPr lang="en-US" altLang="ja-JP" noProof="0" smtClean="0"/>
              <a:pPr/>
              <a:t>‹#›</a:t>
            </a:fld>
            <a:endParaRPr lang="ja-JP" altLang="en-US" noProof="0" dirty="0"/>
          </a:p>
        </p:txBody>
      </p:sp>
      <p:sp>
        <p:nvSpPr>
          <p:cNvPr id="8" name="長方形 7"/>
          <p:cNvSpPr/>
          <p:nvPr userDrawn="1"/>
        </p:nvSpPr>
        <p:spPr>
          <a:xfrm>
            <a:off x="0" y="6257036"/>
            <a:ext cx="12192000" cy="54864"/>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kumimoji="1" sz="3200" b="1" kern="1200" cap="all" baseline="0">
          <a:solidFill>
            <a:schemeClr val="accent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cs typeface="+mj-cs"/>
        </a:defRPr>
      </a:lvl1pPr>
    </p:titleStyle>
    <p:bodyStyle>
      <a:lvl1pPr marL="274320" indent="-228600" algn="l" defTabSz="914400" rtl="0" eaLnBrk="1" latinLnBrk="0" hangingPunct="1">
        <a:lnSpc>
          <a:spcPct val="90000"/>
        </a:lnSpc>
        <a:spcBef>
          <a:spcPts val="1800"/>
        </a:spcBef>
        <a:buClr>
          <a:schemeClr val="accent1"/>
        </a:buClr>
        <a:buFont typeface="Arial" pitchFamily="34" charset="0"/>
        <a:buChar char="•"/>
        <a:defRPr kumimoji="1" sz="2000" kern="1200">
          <a:solidFill>
            <a:schemeClr val="tx1"/>
          </a:solidFill>
          <a:latin typeface="ＭＳ 明朝" panose="02020609040205080304" pitchFamily="17" charset="-128"/>
          <a:ea typeface="ＭＳ 明朝" panose="02020609040205080304" pitchFamily="17" charset="-128"/>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kumimoji="1" sz="1800" kern="1200">
          <a:solidFill>
            <a:schemeClr val="tx1"/>
          </a:solidFill>
          <a:latin typeface="ＭＳ 明朝" panose="02020609040205080304" pitchFamily="17" charset="-128"/>
          <a:ea typeface="ＭＳ 明朝" panose="02020609040205080304" pitchFamily="17" charset="-128"/>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kumimoji="1" sz="1600" kern="1200">
          <a:solidFill>
            <a:schemeClr val="tx1"/>
          </a:solidFill>
          <a:latin typeface="ＭＳ 明朝" panose="02020609040205080304" pitchFamily="17" charset="-128"/>
          <a:ea typeface="ＭＳ 明朝" panose="02020609040205080304" pitchFamily="17" charset="-128"/>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10"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0631" y="1260817"/>
            <a:ext cx="11183816" cy="2743200"/>
          </a:xfrm>
        </p:spPr>
        <p:txBody>
          <a:bodyPr rtlCol="0">
            <a:normAutofit/>
          </a:bodyPr>
          <a:lstStyle/>
          <a:p>
            <a:pPr algn="ctr" rtl="0"/>
            <a:r>
              <a:rPr lang="ja-JP" altLang="en-US" sz="6600" dirty="0">
                <a:latin typeface="ＭＳ 明朝" panose="02020609040205080304" pitchFamily="17" charset="-128"/>
                <a:ea typeface="ＭＳ 明朝" panose="02020609040205080304" pitchFamily="17" charset="-128"/>
              </a:rPr>
              <a:t>求められる食品安全ニーズ　</a:t>
            </a:r>
            <a:br>
              <a:rPr lang="en-US" altLang="ja-JP" sz="6600" dirty="0">
                <a:latin typeface="ＭＳ 明朝" panose="02020609040205080304" pitchFamily="17" charset="-128"/>
                <a:ea typeface="ＭＳ 明朝" panose="02020609040205080304" pitchFamily="17" charset="-128"/>
              </a:rPr>
            </a:br>
            <a:br>
              <a:rPr lang="en-US" altLang="ja-JP" sz="6000" dirty="0">
                <a:latin typeface="ＭＳ 明朝" panose="02020609040205080304" pitchFamily="17" charset="-128"/>
                <a:ea typeface="ＭＳ 明朝" panose="02020609040205080304" pitchFamily="17" charset="-128"/>
              </a:rPr>
            </a:br>
            <a:r>
              <a:rPr lang="ja-JP" altLang="en-US" sz="4800" dirty="0">
                <a:latin typeface="ＭＳ 明朝" panose="02020609040205080304" pitchFamily="17" charset="-128"/>
                <a:ea typeface="ＭＳ 明朝" panose="02020609040205080304" pitchFamily="17" charset="-128"/>
              </a:rPr>
              <a:t>～最近の国内外のトピックス～</a:t>
            </a:r>
            <a:endParaRPr lang="ja-JP" altLang="en-US" sz="6000" dirty="0">
              <a:latin typeface="ＭＳ 明朝" panose="02020609040205080304" pitchFamily="17" charset="-128"/>
              <a:ea typeface="ＭＳ 明朝" panose="02020609040205080304" pitchFamily="17" charset="-128"/>
            </a:endParaRPr>
          </a:p>
        </p:txBody>
      </p:sp>
      <p:sp>
        <p:nvSpPr>
          <p:cNvPr id="4" name="タイトル 1">
            <a:extLst>
              <a:ext uri="{FF2B5EF4-FFF2-40B4-BE49-F238E27FC236}">
                <a16:creationId xmlns:a16="http://schemas.microsoft.com/office/drawing/2014/main" id="{8BC2AEC6-4925-59A1-9EBD-94C2BA380B2A}"/>
              </a:ext>
            </a:extLst>
          </p:cNvPr>
          <p:cNvSpPr txBox="1">
            <a:spLocks/>
          </p:cNvSpPr>
          <p:nvPr/>
        </p:nvSpPr>
        <p:spPr>
          <a:xfrm>
            <a:off x="7649308" y="4302369"/>
            <a:ext cx="3493476" cy="114300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kumimoji="1" sz="6800" b="1" kern="1200" cap="all" baseline="0">
                <a:solidFill>
                  <a:schemeClr val="tx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cs typeface="+mj-cs"/>
              </a:defRPr>
            </a:lvl1pPr>
          </a:lstStyle>
          <a:p>
            <a:r>
              <a:rPr lang="ja-JP" altLang="en-US" sz="5400" dirty="0"/>
              <a:t>半田 昌也</a:t>
            </a:r>
            <a:endParaRPr lang="en-US" altLang="ja-JP" sz="5400" dirty="0"/>
          </a:p>
        </p:txBody>
      </p:sp>
    </p:spTree>
    <p:extLst>
      <p:ext uri="{BB962C8B-B14F-4D97-AF65-F5344CB8AC3E}">
        <p14:creationId xmlns:p14="http://schemas.microsoft.com/office/powerpoint/2010/main" val="35322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5">
            <a:extLst>
              <a:ext uri="{FF2B5EF4-FFF2-40B4-BE49-F238E27FC236}">
                <a16:creationId xmlns:a16="http://schemas.microsoft.com/office/drawing/2014/main" id="{B5A5178B-2804-B22C-F2A9-F990A7573C34}"/>
              </a:ext>
            </a:extLst>
          </p:cNvPr>
          <p:cNvSpPr txBox="1">
            <a:spLocks/>
          </p:cNvSpPr>
          <p:nvPr/>
        </p:nvSpPr>
        <p:spPr>
          <a:xfrm>
            <a:off x="263953" y="647910"/>
            <a:ext cx="11559458" cy="917577"/>
          </a:xfrm>
          <a:prstGeom prst="rect">
            <a:avLst/>
          </a:prstGeom>
        </p:spPr>
        <p:txBody>
          <a:bodyPr rtlCol="0">
            <a:normAutofit/>
          </a:bodyPr>
          <a:lstStyle>
            <a:lvl1pPr marL="274320" indent="-228600" algn="l" defTabSz="914400" rtl="0" eaLnBrk="1" latinLnBrk="0" hangingPunct="1">
              <a:lnSpc>
                <a:spcPct val="90000"/>
              </a:lnSpc>
              <a:spcBef>
                <a:spcPts val="1800"/>
              </a:spcBef>
              <a:buClr>
                <a:schemeClr val="accent1"/>
              </a:buClr>
              <a:buFont typeface="Arial" pitchFamily="34" charset="0"/>
              <a:buChar char="•"/>
              <a:defRPr kumimoji="1" sz="2000" kern="1200">
                <a:solidFill>
                  <a:schemeClr val="tx1"/>
                </a:solidFill>
                <a:latin typeface="ＭＳ 明朝" panose="02020609040205080304" pitchFamily="17" charset="-128"/>
                <a:ea typeface="ＭＳ 明朝" panose="02020609040205080304" pitchFamily="17" charset="-128"/>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kumimoji="1" sz="1800" kern="1200">
                <a:solidFill>
                  <a:schemeClr val="tx1"/>
                </a:solidFill>
                <a:latin typeface="ＭＳ 明朝" panose="02020609040205080304" pitchFamily="17" charset="-128"/>
                <a:ea typeface="ＭＳ 明朝" panose="02020609040205080304" pitchFamily="17" charset="-128"/>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kumimoji="1" sz="1600" kern="1200">
                <a:solidFill>
                  <a:schemeClr val="tx1"/>
                </a:solidFill>
                <a:latin typeface="ＭＳ 明朝" panose="02020609040205080304" pitchFamily="17" charset="-128"/>
                <a:ea typeface="ＭＳ 明朝" panose="02020609040205080304" pitchFamily="17" charset="-128"/>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kumimoji="1" sz="1400" kern="1200">
                <a:solidFill>
                  <a:schemeClr val="tx1"/>
                </a:solidFill>
                <a:latin typeface="+mn-lt"/>
                <a:ea typeface="+mn-ea"/>
                <a:cs typeface="+mn-cs"/>
              </a:defRPr>
            </a:lvl9pPr>
          </a:lstStyle>
          <a:p>
            <a:pPr marL="45720" indent="0">
              <a:buFont typeface="Arial" pitchFamily="34" charset="0"/>
              <a:buNone/>
            </a:pPr>
            <a:r>
              <a:rPr lang="ja-JP" altLang="en-US" sz="2800" b="1" dirty="0"/>
              <a:t>これらの研究結果から、魚介類由来のマイクロプラスチック、ナノプラスチックの人体への有害性が確認された場合の影響が懸念されます。</a:t>
            </a:r>
          </a:p>
        </p:txBody>
      </p:sp>
      <p:pic>
        <p:nvPicPr>
          <p:cNvPr id="2" name="図 1" descr="14890055">
            <a:extLst>
              <a:ext uri="{FF2B5EF4-FFF2-40B4-BE49-F238E27FC236}">
                <a16:creationId xmlns:a16="http://schemas.microsoft.com/office/drawing/2014/main" id="{302660AE-020F-F30E-F4B0-D96BDC9A221B}"/>
              </a:ext>
            </a:extLst>
          </p:cNvPr>
          <p:cNvPicPr>
            <a:picLocks noChangeAspect="1"/>
          </p:cNvPicPr>
          <p:nvPr/>
        </p:nvPicPr>
        <p:blipFill>
          <a:blip r:embed="rId3"/>
          <a:stretch>
            <a:fillRect/>
          </a:stretch>
        </p:blipFill>
        <p:spPr>
          <a:xfrm>
            <a:off x="6344239" y="3091111"/>
            <a:ext cx="5479172" cy="3573374"/>
          </a:xfrm>
          <a:prstGeom prst="rect">
            <a:avLst/>
          </a:prstGeom>
        </p:spPr>
      </p:pic>
      <p:pic>
        <p:nvPicPr>
          <p:cNvPr id="6" name="図 5">
            <a:extLst>
              <a:ext uri="{FF2B5EF4-FFF2-40B4-BE49-F238E27FC236}">
                <a16:creationId xmlns:a16="http://schemas.microsoft.com/office/drawing/2014/main" id="{9A7C92DB-73D3-B8A4-78FA-DA5F27284077}"/>
              </a:ext>
            </a:extLst>
          </p:cNvPr>
          <p:cNvPicPr>
            <a:picLocks noChangeAspect="1"/>
          </p:cNvPicPr>
          <p:nvPr/>
        </p:nvPicPr>
        <p:blipFill>
          <a:blip r:embed="rId4"/>
          <a:stretch>
            <a:fillRect/>
          </a:stretch>
        </p:blipFill>
        <p:spPr>
          <a:xfrm>
            <a:off x="177302" y="3035779"/>
            <a:ext cx="5918698" cy="3637015"/>
          </a:xfrm>
          <a:prstGeom prst="rect">
            <a:avLst/>
          </a:prstGeom>
        </p:spPr>
      </p:pic>
      <p:sp>
        <p:nvSpPr>
          <p:cNvPr id="9" name="テキスト ボックス 8">
            <a:extLst>
              <a:ext uri="{FF2B5EF4-FFF2-40B4-BE49-F238E27FC236}">
                <a16:creationId xmlns:a16="http://schemas.microsoft.com/office/drawing/2014/main" id="{2B0F18B8-1565-7D44-4F39-1B7474BC9108}"/>
              </a:ext>
            </a:extLst>
          </p:cNvPr>
          <p:cNvSpPr txBox="1"/>
          <p:nvPr/>
        </p:nvSpPr>
        <p:spPr>
          <a:xfrm>
            <a:off x="263953" y="1835450"/>
            <a:ext cx="11559458" cy="1200329"/>
          </a:xfrm>
          <a:prstGeom prst="rect">
            <a:avLst/>
          </a:prstGeom>
          <a:solidFill>
            <a:schemeClr val="accent3">
              <a:lumMod val="40000"/>
              <a:lumOff val="60000"/>
            </a:schemeClr>
          </a:solidFill>
        </p:spPr>
        <p:txBody>
          <a:bodyPr wrap="square">
            <a:spAutoFit/>
          </a:bodyPr>
          <a:lstStyle/>
          <a:p>
            <a:r>
              <a:rPr lang="ja-JP" altLang="en-US" sz="2400" dirty="0"/>
              <a:t>最新の研究では、超微細な</a:t>
            </a:r>
            <a:r>
              <a:rPr lang="en-US" altLang="ja-JP" sz="2400" dirty="0"/>
              <a:t>MP</a:t>
            </a:r>
            <a:r>
              <a:rPr lang="ja-JP" altLang="en-US" sz="2400" dirty="0"/>
              <a:t>が血管内や臓器内で発見され、脳梗塞や心筋梗塞の原因物質となる可能性や、認知症の患者の脳から</a:t>
            </a:r>
            <a:r>
              <a:rPr lang="en-US" altLang="ja-JP" sz="2400" dirty="0"/>
              <a:t>MP</a:t>
            </a:r>
            <a:r>
              <a:rPr lang="ja-JP" altLang="en-US" sz="2400" dirty="0"/>
              <a:t>が発見されたなどの論文が発表されています。</a:t>
            </a:r>
          </a:p>
        </p:txBody>
      </p:sp>
    </p:spTree>
    <p:extLst>
      <p:ext uri="{BB962C8B-B14F-4D97-AF65-F5344CB8AC3E}">
        <p14:creationId xmlns:p14="http://schemas.microsoft.com/office/powerpoint/2010/main" val="90881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AF482-1FB7-D93F-5C70-E1E5756F11A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6769541-E6F6-07A2-E65A-3B1F3C6730FA}"/>
              </a:ext>
            </a:extLst>
          </p:cNvPr>
          <p:cNvSpPr>
            <a:spLocks noGrp="1"/>
          </p:cNvSpPr>
          <p:nvPr>
            <p:ph type="title"/>
          </p:nvPr>
        </p:nvSpPr>
        <p:spPr/>
        <p:txBody>
          <a:bodyPr rtlCol="0"/>
          <a:lstStyle/>
          <a:p>
            <a:pPr rtl="0"/>
            <a:r>
              <a:rPr lang="ja-JP" altLang="en-US" dirty="0">
                <a:latin typeface="ＭＳ 明朝" panose="02020609040205080304" pitchFamily="17" charset="-128"/>
                <a:ea typeface="ＭＳ 明朝" panose="02020609040205080304" pitchFamily="17" charset="-128"/>
              </a:rPr>
              <a:t>海洋資源への気候変動による影響</a:t>
            </a:r>
            <a:endParaRPr lang="en-US"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961872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88DE7-03E5-3D90-0705-D60BD255B211}"/>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A26B0A7A-C534-94C5-B60C-013EB481D298}"/>
              </a:ext>
            </a:extLst>
          </p:cNvPr>
          <p:cNvSpPr/>
          <p:nvPr/>
        </p:nvSpPr>
        <p:spPr>
          <a:xfrm>
            <a:off x="958361" y="263770"/>
            <a:ext cx="9759461" cy="98473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t>温暖化の影響</a:t>
            </a:r>
          </a:p>
        </p:txBody>
      </p:sp>
      <p:pic>
        <p:nvPicPr>
          <p:cNvPr id="4" name="図 3" descr="図表特-4-1 気候変動の結果による潜在的な最大漁獲量の変化の予測">
            <a:extLst>
              <a:ext uri="{FF2B5EF4-FFF2-40B4-BE49-F238E27FC236}">
                <a16:creationId xmlns:a16="http://schemas.microsoft.com/office/drawing/2014/main" id="{92C7E5DF-7ACE-2D56-1353-6F0A6AB173A4}"/>
              </a:ext>
            </a:extLst>
          </p:cNvPr>
          <p:cNvPicPr>
            <a:picLocks noChangeAspect="1"/>
          </p:cNvPicPr>
          <p:nvPr/>
        </p:nvPicPr>
        <p:blipFill>
          <a:blip r:embed="rId3"/>
          <a:stretch>
            <a:fillRect/>
          </a:stretch>
        </p:blipFill>
        <p:spPr>
          <a:xfrm>
            <a:off x="921583" y="1397977"/>
            <a:ext cx="4916508" cy="5370339"/>
          </a:xfrm>
          <a:prstGeom prst="rect">
            <a:avLst/>
          </a:prstGeom>
        </p:spPr>
      </p:pic>
      <p:pic>
        <p:nvPicPr>
          <p:cNvPr id="5" name="図 4" descr="サンマ・スルメイカ・サケの漁獲量の推移">
            <a:extLst>
              <a:ext uri="{FF2B5EF4-FFF2-40B4-BE49-F238E27FC236}">
                <a16:creationId xmlns:a16="http://schemas.microsoft.com/office/drawing/2014/main" id="{F11F47D5-6B31-C239-A644-0C82D9B5133C}"/>
              </a:ext>
            </a:extLst>
          </p:cNvPr>
          <p:cNvPicPr>
            <a:picLocks noChangeAspect="1"/>
          </p:cNvPicPr>
          <p:nvPr/>
        </p:nvPicPr>
        <p:blipFill>
          <a:blip r:embed="rId4"/>
          <a:stretch>
            <a:fillRect/>
          </a:stretch>
        </p:blipFill>
        <p:spPr>
          <a:xfrm>
            <a:off x="5078524" y="1248509"/>
            <a:ext cx="7145050" cy="3710354"/>
          </a:xfrm>
          <a:prstGeom prst="rect">
            <a:avLst/>
          </a:prstGeom>
        </p:spPr>
      </p:pic>
    </p:spTree>
    <p:extLst>
      <p:ext uri="{BB962C8B-B14F-4D97-AF65-F5344CB8AC3E}">
        <p14:creationId xmlns:p14="http://schemas.microsoft.com/office/powerpoint/2010/main" val="1236359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1B1FA57-7CEE-F5D9-E241-B3413F4B73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2020" y="113837"/>
            <a:ext cx="8487960" cy="6630325"/>
          </a:xfrm>
          <a:prstGeom prst="rect">
            <a:avLst/>
          </a:prstGeom>
        </p:spPr>
      </p:pic>
    </p:spTree>
    <p:extLst>
      <p:ext uri="{BB962C8B-B14F-4D97-AF65-F5344CB8AC3E}">
        <p14:creationId xmlns:p14="http://schemas.microsoft.com/office/powerpoint/2010/main" val="100498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389AD21-E579-1828-4AFC-FD4DFC92A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4866"/>
            <a:ext cx="12192000" cy="4298022"/>
          </a:xfrm>
          <a:prstGeom prst="rect">
            <a:avLst/>
          </a:prstGeom>
        </p:spPr>
      </p:pic>
    </p:spTree>
    <p:extLst>
      <p:ext uri="{BB962C8B-B14F-4D97-AF65-F5344CB8AC3E}">
        <p14:creationId xmlns:p14="http://schemas.microsoft.com/office/powerpoint/2010/main" val="175060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5F52090-45A8-9752-ECD2-53A5A3B2EF1E}"/>
              </a:ext>
            </a:extLst>
          </p:cNvPr>
          <p:cNvSpPr/>
          <p:nvPr/>
        </p:nvSpPr>
        <p:spPr>
          <a:xfrm>
            <a:off x="958361" y="263770"/>
            <a:ext cx="9759461" cy="98473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t>将来的に</a:t>
            </a:r>
            <a:r>
              <a:rPr kumimoji="1" lang="en-US" altLang="ja-JP" sz="3200" b="1" dirty="0"/>
              <a:t>ASC</a:t>
            </a:r>
            <a:r>
              <a:rPr kumimoji="1" lang="ja-JP" altLang="en-US" sz="3200" b="1" dirty="0"/>
              <a:t>の重要性が増す</a:t>
            </a:r>
            <a:r>
              <a:rPr kumimoji="1" lang="en-US" altLang="ja-JP" sz="3200" b="1" dirty="0"/>
              <a:t>?</a:t>
            </a:r>
            <a:endParaRPr kumimoji="1" lang="ja-JP" altLang="en-US" sz="3200" b="1" dirty="0"/>
          </a:p>
        </p:txBody>
      </p:sp>
      <p:pic>
        <p:nvPicPr>
          <p:cNvPr id="8" name="図 7">
            <a:extLst>
              <a:ext uri="{FF2B5EF4-FFF2-40B4-BE49-F238E27FC236}">
                <a16:creationId xmlns:a16="http://schemas.microsoft.com/office/drawing/2014/main" id="{4E583639-E7F8-0C00-D67E-0D7141660287}"/>
              </a:ext>
            </a:extLst>
          </p:cNvPr>
          <p:cNvPicPr>
            <a:picLocks noChangeAspect="1"/>
          </p:cNvPicPr>
          <p:nvPr/>
        </p:nvPicPr>
        <p:blipFill>
          <a:blip r:embed="rId3"/>
          <a:stretch>
            <a:fillRect/>
          </a:stretch>
        </p:blipFill>
        <p:spPr>
          <a:xfrm>
            <a:off x="-1571" y="3632200"/>
            <a:ext cx="12192000" cy="3225800"/>
          </a:xfrm>
          <a:prstGeom prst="rect">
            <a:avLst/>
          </a:prstGeom>
        </p:spPr>
      </p:pic>
      <p:sp>
        <p:nvSpPr>
          <p:cNvPr id="5" name="タイトル 1">
            <a:extLst>
              <a:ext uri="{FF2B5EF4-FFF2-40B4-BE49-F238E27FC236}">
                <a16:creationId xmlns:a16="http://schemas.microsoft.com/office/drawing/2014/main" id="{EE721F2C-CAF1-CBEB-E0AF-C445A1578490}"/>
              </a:ext>
            </a:extLst>
          </p:cNvPr>
          <p:cNvSpPr txBox="1">
            <a:spLocks/>
          </p:cNvSpPr>
          <p:nvPr/>
        </p:nvSpPr>
        <p:spPr>
          <a:xfrm>
            <a:off x="668215" y="1600998"/>
            <a:ext cx="10612316" cy="1863171"/>
          </a:xfrm>
          <a:prstGeom prst="rect">
            <a:avLst/>
          </a:prstGeom>
        </p:spPr>
        <p:txBody>
          <a:bodyPr rtlCol="0"/>
          <a:lstStyle>
            <a:lvl1pPr algn="l" defTabSz="914400" rtl="0" eaLnBrk="1" latinLnBrk="0" hangingPunct="1">
              <a:lnSpc>
                <a:spcPct val="90000"/>
              </a:lnSpc>
              <a:spcBef>
                <a:spcPct val="0"/>
              </a:spcBef>
              <a:buNone/>
              <a:defRPr kumimoji="1" sz="3200" b="1" kern="1200" cap="all" baseline="0">
                <a:solidFill>
                  <a:schemeClr val="accent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cs typeface="+mj-cs"/>
              </a:defRPr>
            </a:lvl1pPr>
          </a:lstStyle>
          <a:p>
            <a:endParaRPr lang="en-US" altLang="ja-JP" dirty="0"/>
          </a:p>
        </p:txBody>
      </p:sp>
      <p:sp>
        <p:nvSpPr>
          <p:cNvPr id="9" name="テキスト ボックス 8">
            <a:extLst>
              <a:ext uri="{FF2B5EF4-FFF2-40B4-BE49-F238E27FC236}">
                <a16:creationId xmlns:a16="http://schemas.microsoft.com/office/drawing/2014/main" id="{8102CDA8-DD4C-1AE2-D004-2FF853E81934}"/>
              </a:ext>
            </a:extLst>
          </p:cNvPr>
          <p:cNvSpPr txBox="1"/>
          <p:nvPr/>
        </p:nvSpPr>
        <p:spPr>
          <a:xfrm>
            <a:off x="0" y="1375795"/>
            <a:ext cx="12192000" cy="2452979"/>
          </a:xfrm>
          <a:prstGeom prst="rect">
            <a:avLst/>
          </a:prstGeom>
          <a:solidFill>
            <a:schemeClr val="accent3">
              <a:lumMod val="40000"/>
              <a:lumOff val="60000"/>
            </a:schemeClr>
          </a:solidFill>
        </p:spPr>
        <p:txBody>
          <a:bodyPr wrap="square">
            <a:spAutoFit/>
          </a:bodyPr>
          <a:lstStyle/>
          <a:p>
            <a:pPr algn="l">
              <a:lnSpc>
                <a:spcPts val="4650"/>
              </a:lnSpc>
              <a:buNone/>
            </a:pPr>
            <a:r>
              <a:rPr lang="ja-JP" altLang="ja-JP" sz="3200" i="0" dirty="0">
                <a:solidFill>
                  <a:srgbClr val="0F204B"/>
                </a:solidFill>
                <a:effectLst/>
                <a:latin typeface="DNV Display"/>
              </a:rPr>
              <a:t>ASC(水産養殖管理協議会)基準</a:t>
            </a:r>
            <a:endParaRPr lang="en-US" altLang="ja-JP" sz="3200" i="0" dirty="0">
              <a:solidFill>
                <a:srgbClr val="0F204B"/>
              </a:solidFill>
              <a:effectLst/>
              <a:latin typeface="DNV Display"/>
            </a:endParaRPr>
          </a:p>
          <a:p>
            <a:pPr algn="l">
              <a:lnSpc>
                <a:spcPts val="4650"/>
              </a:lnSpc>
              <a:buNone/>
            </a:pPr>
            <a:r>
              <a:rPr lang="ja-JP" altLang="en-US" sz="3200" dirty="0">
                <a:solidFill>
                  <a:srgbClr val="0F204B"/>
                </a:solidFill>
                <a:latin typeface="DNV Display"/>
              </a:rPr>
              <a:t>うなぎ、鮭など近年、陸上養殖技術も著しい進歩を遂げています。</a:t>
            </a:r>
          </a:p>
          <a:p>
            <a:pPr algn="l">
              <a:lnSpc>
                <a:spcPts val="4650"/>
              </a:lnSpc>
              <a:buNone/>
            </a:pPr>
            <a:r>
              <a:rPr lang="ja-JP" altLang="en-US" sz="3200" i="0" dirty="0">
                <a:solidFill>
                  <a:srgbClr val="0F204B"/>
                </a:solidFill>
                <a:effectLst/>
                <a:latin typeface="DNV Display"/>
              </a:rPr>
              <a:t>今後、海洋汚染 </a:t>
            </a:r>
            <a:r>
              <a:rPr lang="en-US" altLang="ja-JP" sz="3200" i="0" dirty="0">
                <a:solidFill>
                  <a:srgbClr val="0F204B"/>
                </a:solidFill>
                <a:effectLst/>
                <a:latin typeface="DNV Display"/>
              </a:rPr>
              <a:t>=</a:t>
            </a:r>
            <a:r>
              <a:rPr lang="ja-JP" altLang="en-US" sz="3200" dirty="0">
                <a:solidFill>
                  <a:srgbClr val="0F204B"/>
                </a:solidFill>
                <a:latin typeface="DNV Display"/>
              </a:rPr>
              <a:t> </a:t>
            </a:r>
            <a:r>
              <a:rPr lang="ja-JP" altLang="en-US" sz="3200" i="0" dirty="0">
                <a:solidFill>
                  <a:srgbClr val="0F204B"/>
                </a:solidFill>
                <a:effectLst/>
                <a:latin typeface="DNV Display"/>
              </a:rPr>
              <a:t>天然魚への汚染リスク </a:t>
            </a:r>
            <a:r>
              <a:rPr lang="en-US" altLang="ja-JP" sz="3200" i="0" dirty="0">
                <a:solidFill>
                  <a:srgbClr val="0F204B"/>
                </a:solidFill>
                <a:effectLst/>
                <a:latin typeface="DNV Display"/>
              </a:rPr>
              <a:t>= </a:t>
            </a:r>
            <a:r>
              <a:rPr lang="ja-JP" altLang="en-US" sz="3200" i="0" dirty="0">
                <a:solidFill>
                  <a:srgbClr val="0F204B"/>
                </a:solidFill>
                <a:effectLst/>
                <a:latin typeface="DNV Display"/>
              </a:rPr>
              <a:t>人体への危害 が懸念される可能性もあり、認証の重要性が増す可能性があります。</a:t>
            </a:r>
            <a:endParaRPr lang="en-US" altLang="ja-JP" sz="3200" i="0" dirty="0">
              <a:solidFill>
                <a:srgbClr val="0F204B"/>
              </a:solidFill>
              <a:effectLst/>
              <a:latin typeface="DNV Display"/>
            </a:endParaRPr>
          </a:p>
        </p:txBody>
      </p:sp>
    </p:spTree>
    <p:extLst>
      <p:ext uri="{BB962C8B-B14F-4D97-AF65-F5344CB8AC3E}">
        <p14:creationId xmlns:p14="http://schemas.microsoft.com/office/powerpoint/2010/main" val="417530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9F0B278-30A5-E8C2-CBCA-E257A83532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346"/>
            <a:ext cx="12192000" cy="6561308"/>
          </a:xfrm>
          <a:prstGeom prst="rect">
            <a:avLst/>
          </a:prstGeom>
        </p:spPr>
      </p:pic>
    </p:spTree>
    <p:extLst>
      <p:ext uri="{BB962C8B-B14F-4D97-AF65-F5344CB8AC3E}">
        <p14:creationId xmlns:p14="http://schemas.microsoft.com/office/powerpoint/2010/main" val="76275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2A5F9D8-7ADA-66A4-4894-8CB4F80BC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65" y="0"/>
            <a:ext cx="12010869" cy="6858000"/>
          </a:xfrm>
          <a:prstGeom prst="rect">
            <a:avLst/>
          </a:prstGeom>
        </p:spPr>
      </p:pic>
    </p:spTree>
    <p:extLst>
      <p:ext uri="{BB962C8B-B14F-4D97-AF65-F5344CB8AC3E}">
        <p14:creationId xmlns:p14="http://schemas.microsoft.com/office/powerpoint/2010/main" val="3716399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5">
            <a:extLst>
              <a:ext uri="{FF2B5EF4-FFF2-40B4-BE49-F238E27FC236}">
                <a16:creationId xmlns:a16="http://schemas.microsoft.com/office/drawing/2014/main" id="{7F4350FB-8597-9805-7379-3DE077EF1D75}"/>
              </a:ext>
            </a:extLst>
          </p:cNvPr>
          <p:cNvSpPr txBox="1">
            <a:spLocks/>
          </p:cNvSpPr>
          <p:nvPr/>
        </p:nvSpPr>
        <p:spPr>
          <a:xfrm>
            <a:off x="424206" y="1497106"/>
            <a:ext cx="6345871" cy="5114708"/>
          </a:xfrm>
          <a:prstGeom prst="rect">
            <a:avLst/>
          </a:prstGeom>
        </p:spPr>
        <p:txBody>
          <a:bodyPr rtlCol="0">
            <a:normAutofit lnSpcReduction="10000"/>
          </a:bodyPr>
          <a:lstStyle>
            <a:lvl1pPr marL="274320" indent="-228600" algn="l" defTabSz="914400" rtl="0" eaLnBrk="1" latinLnBrk="0" hangingPunct="1">
              <a:lnSpc>
                <a:spcPct val="90000"/>
              </a:lnSpc>
              <a:spcBef>
                <a:spcPts val="1800"/>
              </a:spcBef>
              <a:buClr>
                <a:schemeClr val="accent1"/>
              </a:buClr>
              <a:buFont typeface="Arial" pitchFamily="34" charset="0"/>
              <a:buChar char="•"/>
              <a:defRPr kumimoji="1" sz="2000" kern="1200">
                <a:solidFill>
                  <a:schemeClr val="tx1"/>
                </a:solidFill>
                <a:latin typeface="ＭＳ 明朝" panose="02020609040205080304" pitchFamily="17" charset="-128"/>
                <a:ea typeface="ＭＳ 明朝" panose="02020609040205080304" pitchFamily="17" charset="-128"/>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kumimoji="1" sz="1800" kern="1200">
                <a:solidFill>
                  <a:schemeClr val="tx1"/>
                </a:solidFill>
                <a:latin typeface="ＭＳ 明朝" panose="02020609040205080304" pitchFamily="17" charset="-128"/>
                <a:ea typeface="ＭＳ 明朝" panose="02020609040205080304" pitchFamily="17" charset="-128"/>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kumimoji="1" sz="1600" kern="1200">
                <a:solidFill>
                  <a:schemeClr val="tx1"/>
                </a:solidFill>
                <a:latin typeface="ＭＳ 明朝" panose="02020609040205080304" pitchFamily="17" charset="-128"/>
                <a:ea typeface="ＭＳ 明朝" panose="02020609040205080304" pitchFamily="17" charset="-128"/>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kumimoji="1" sz="1400" kern="1200">
                <a:solidFill>
                  <a:schemeClr val="tx1"/>
                </a:solidFill>
                <a:latin typeface="+mn-lt"/>
                <a:ea typeface="+mn-ea"/>
                <a:cs typeface="+mn-cs"/>
              </a:defRPr>
            </a:lvl9pPr>
          </a:lstStyle>
          <a:p>
            <a:pPr marL="45720" indent="0">
              <a:buFont typeface="Arial" pitchFamily="34" charset="0"/>
              <a:buNone/>
            </a:pPr>
            <a:r>
              <a:rPr lang="ja-JP" altLang="en-US" sz="3200" b="1" dirty="0"/>
              <a:t>ファミリーレストラン業界では初めてロイヤルホストが</a:t>
            </a:r>
            <a:r>
              <a:rPr lang="en-US" altLang="ja-JP" sz="3200" b="1" dirty="0"/>
              <a:t>MSC</a:t>
            </a:r>
            <a:r>
              <a:rPr lang="ja-JP" altLang="en-US" sz="3200" b="1" dirty="0"/>
              <a:t>認証水産物を使ったメニューを発表しています。</a:t>
            </a:r>
            <a:endParaRPr lang="en-US" altLang="ja-JP" sz="3200" b="1" dirty="0"/>
          </a:p>
          <a:p>
            <a:pPr marL="45720" indent="0">
              <a:buFont typeface="Arial" pitchFamily="34" charset="0"/>
              <a:buNone/>
            </a:pPr>
            <a:endParaRPr lang="en-US" altLang="ja-JP" sz="3200" b="1" dirty="0"/>
          </a:p>
          <a:p>
            <a:pPr marL="45720" indent="0">
              <a:buFont typeface="Arial" pitchFamily="34" charset="0"/>
              <a:buNone/>
            </a:pPr>
            <a:r>
              <a:rPr lang="ja-JP" altLang="en-US" sz="3200" b="1" dirty="0"/>
              <a:t>「</a:t>
            </a:r>
            <a:r>
              <a:rPr lang="en-US" altLang="ja-JP" sz="3200" b="1" dirty="0"/>
              <a:t>ORIX HOTELS &amp; RESORTS</a:t>
            </a:r>
            <a:r>
              <a:rPr lang="ja-JP" altLang="en-US" sz="3200" b="1" dirty="0"/>
              <a:t>」は、</a:t>
            </a:r>
            <a:r>
              <a:rPr lang="en-US" altLang="ja-JP" sz="3200" b="1" dirty="0"/>
              <a:t>2023</a:t>
            </a:r>
            <a:r>
              <a:rPr lang="ja-JP" altLang="en-US" sz="3200" b="1" dirty="0"/>
              <a:t>年</a:t>
            </a:r>
            <a:r>
              <a:rPr lang="en-US" altLang="ja-JP" sz="3200" b="1" dirty="0"/>
              <a:t>8</a:t>
            </a:r>
            <a:r>
              <a:rPr lang="ja-JP" altLang="en-US" sz="3200" b="1" dirty="0"/>
              <a:t>月に</a:t>
            </a:r>
            <a:r>
              <a:rPr lang="en-US" altLang="ja-JP" sz="3200" b="1" dirty="0"/>
              <a:t>MSC</a:t>
            </a:r>
            <a:r>
              <a:rPr lang="ja-JP" altLang="en-US" sz="3200" b="1" dirty="0"/>
              <a:t>と</a:t>
            </a:r>
            <a:r>
              <a:rPr lang="en-US" altLang="ja-JP" sz="3200" b="1" dirty="0"/>
              <a:t>ASC</a:t>
            </a:r>
            <a:r>
              <a:rPr lang="ja-JP" altLang="en-US" sz="3200" b="1" dirty="0"/>
              <a:t>認証を取得の上、</a:t>
            </a:r>
            <a:r>
              <a:rPr lang="en-US" altLang="ja-JP" sz="3200" b="1" dirty="0"/>
              <a:t>2024</a:t>
            </a:r>
            <a:r>
              <a:rPr lang="ja-JP" altLang="en-US" sz="3200" b="1" dirty="0"/>
              <a:t>年</a:t>
            </a:r>
            <a:r>
              <a:rPr lang="en-US" altLang="ja-JP" sz="3200" b="1" dirty="0"/>
              <a:t>4</a:t>
            </a:r>
            <a:r>
              <a:rPr lang="ja-JP" altLang="en-US" sz="3200" b="1" dirty="0"/>
              <a:t>月から、全国の旅館・ホテルのビュッフェレストランで</a:t>
            </a:r>
            <a:r>
              <a:rPr lang="en-US" altLang="ja-JP" sz="3200" b="1" dirty="0"/>
              <a:t>MSC</a:t>
            </a:r>
            <a:r>
              <a:rPr lang="ja-JP" altLang="en-US" sz="3200" b="1" dirty="0"/>
              <a:t>認証水産物の提供を開始しています。</a:t>
            </a:r>
            <a:endParaRPr lang="en-US" altLang="ja-JP" sz="3200" b="1" dirty="0"/>
          </a:p>
        </p:txBody>
      </p:sp>
      <p:pic>
        <p:nvPicPr>
          <p:cNvPr id="5" name="図 4" descr="寿司 | フリー素材ドットコム">
            <a:extLst>
              <a:ext uri="{FF2B5EF4-FFF2-40B4-BE49-F238E27FC236}">
                <a16:creationId xmlns:a16="http://schemas.microsoft.com/office/drawing/2014/main" id="{9A6D562E-4EED-8900-AE59-359446EEF00B}"/>
              </a:ext>
            </a:extLst>
          </p:cNvPr>
          <p:cNvPicPr>
            <a:picLocks noChangeAspect="1"/>
          </p:cNvPicPr>
          <p:nvPr/>
        </p:nvPicPr>
        <p:blipFill>
          <a:blip r:embed="rId3"/>
          <a:stretch>
            <a:fillRect/>
          </a:stretch>
        </p:blipFill>
        <p:spPr>
          <a:xfrm>
            <a:off x="7083398" y="71496"/>
            <a:ext cx="4863611" cy="3244541"/>
          </a:xfrm>
          <a:prstGeom prst="rect">
            <a:avLst/>
          </a:prstGeom>
        </p:spPr>
      </p:pic>
      <p:pic>
        <p:nvPicPr>
          <p:cNvPr id="8" name="図 7" descr="煮魚 鰤（ブリ） 無料画像 フリー写真素材 「花ざかりの森」">
            <a:extLst>
              <a:ext uri="{FF2B5EF4-FFF2-40B4-BE49-F238E27FC236}">
                <a16:creationId xmlns:a16="http://schemas.microsoft.com/office/drawing/2014/main" id="{8B79464F-7DC9-0A6E-038C-EF9FEC71E012}"/>
              </a:ext>
            </a:extLst>
          </p:cNvPr>
          <p:cNvPicPr>
            <a:picLocks noChangeAspect="1"/>
          </p:cNvPicPr>
          <p:nvPr/>
        </p:nvPicPr>
        <p:blipFill>
          <a:blip r:embed="rId4"/>
          <a:stretch>
            <a:fillRect/>
          </a:stretch>
        </p:blipFill>
        <p:spPr>
          <a:xfrm>
            <a:off x="7083398" y="3419284"/>
            <a:ext cx="4866812" cy="3244541"/>
          </a:xfrm>
          <a:prstGeom prst="rect">
            <a:avLst/>
          </a:prstGeom>
        </p:spPr>
      </p:pic>
      <p:sp>
        <p:nvSpPr>
          <p:cNvPr id="3" name="正方形/長方形 2">
            <a:extLst>
              <a:ext uri="{FF2B5EF4-FFF2-40B4-BE49-F238E27FC236}">
                <a16:creationId xmlns:a16="http://schemas.microsoft.com/office/drawing/2014/main" id="{A3A1EA16-F9A2-6AFB-5AB0-29E85E811C3B}"/>
              </a:ext>
            </a:extLst>
          </p:cNvPr>
          <p:cNvSpPr/>
          <p:nvPr/>
        </p:nvSpPr>
        <p:spPr>
          <a:xfrm>
            <a:off x="424207" y="194175"/>
            <a:ext cx="6249156" cy="98473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t>認証取得が優位性になるのか</a:t>
            </a:r>
            <a:r>
              <a:rPr kumimoji="1" lang="en-US" altLang="ja-JP" sz="3200" b="1" dirty="0"/>
              <a:t>?</a:t>
            </a:r>
            <a:endParaRPr kumimoji="1" lang="ja-JP" altLang="en-US" sz="3200" b="1" dirty="0"/>
          </a:p>
        </p:txBody>
      </p:sp>
    </p:spTree>
    <p:extLst>
      <p:ext uri="{BB962C8B-B14F-4D97-AF65-F5344CB8AC3E}">
        <p14:creationId xmlns:p14="http://schemas.microsoft.com/office/powerpoint/2010/main" val="394222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94BC9A1-87B9-7C86-0786-6F76E31FD080}"/>
              </a:ext>
            </a:extLst>
          </p:cNvPr>
          <p:cNvPicPr>
            <a:picLocks noChangeAspect="1"/>
          </p:cNvPicPr>
          <p:nvPr/>
        </p:nvPicPr>
        <p:blipFill>
          <a:blip r:embed="rId3"/>
          <a:stretch>
            <a:fillRect/>
          </a:stretch>
        </p:blipFill>
        <p:spPr>
          <a:xfrm>
            <a:off x="50892" y="1204547"/>
            <a:ext cx="12141108" cy="4908613"/>
          </a:xfrm>
          <a:prstGeom prst="rect">
            <a:avLst/>
          </a:prstGeom>
        </p:spPr>
      </p:pic>
      <p:sp>
        <p:nvSpPr>
          <p:cNvPr id="2" name="正方形/長方形 1">
            <a:extLst>
              <a:ext uri="{FF2B5EF4-FFF2-40B4-BE49-F238E27FC236}">
                <a16:creationId xmlns:a16="http://schemas.microsoft.com/office/drawing/2014/main" id="{6C68D5C6-B1EA-6A90-B8BD-D7F7B198FF79}"/>
              </a:ext>
            </a:extLst>
          </p:cNvPr>
          <p:cNvSpPr/>
          <p:nvPr/>
        </p:nvSpPr>
        <p:spPr>
          <a:xfrm>
            <a:off x="424207" y="194175"/>
            <a:ext cx="6249156" cy="87848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b="1" dirty="0"/>
              <a:t>ASC</a:t>
            </a:r>
            <a:r>
              <a:rPr kumimoji="1" lang="ja-JP" altLang="en-US" sz="3200" b="1" dirty="0"/>
              <a:t>の課題</a:t>
            </a:r>
          </a:p>
        </p:txBody>
      </p:sp>
    </p:spTree>
    <p:extLst>
      <p:ext uri="{BB962C8B-B14F-4D97-AF65-F5344CB8AC3E}">
        <p14:creationId xmlns:p14="http://schemas.microsoft.com/office/powerpoint/2010/main" val="1467478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5462" y="381000"/>
            <a:ext cx="10281138" cy="770792"/>
          </a:xfrm>
        </p:spPr>
        <p:txBody>
          <a:bodyPr rtlCol="0">
            <a:normAutofit/>
          </a:bodyPr>
          <a:lstStyle/>
          <a:p>
            <a:pPr rtl="0"/>
            <a:r>
              <a:rPr lang="ja-JP" altLang="en-US" sz="4800" dirty="0">
                <a:latin typeface="ＭＳ 明朝" panose="02020609040205080304" pitchFamily="17" charset="-128"/>
                <a:ea typeface="ＭＳ 明朝" panose="02020609040205080304" pitchFamily="17" charset="-128"/>
              </a:rPr>
              <a:t>自己紹介</a:t>
            </a:r>
            <a:endParaRPr lang="en-US" altLang="ja-JP" sz="4800" dirty="0">
              <a:latin typeface="ＭＳ 明朝" panose="02020609040205080304" pitchFamily="17" charset="-128"/>
              <a:ea typeface="ＭＳ 明朝" panose="02020609040205080304" pitchFamily="17" charset="-128"/>
            </a:endParaRPr>
          </a:p>
        </p:txBody>
      </p:sp>
      <p:sp>
        <p:nvSpPr>
          <p:cNvPr id="3" name="コンテンツ プレースホルダー 2"/>
          <p:cNvSpPr>
            <a:spLocks noGrp="1"/>
          </p:cNvSpPr>
          <p:nvPr>
            <p:ph idx="1"/>
          </p:nvPr>
        </p:nvSpPr>
        <p:spPr>
          <a:xfrm>
            <a:off x="615462" y="1248509"/>
            <a:ext cx="10849707" cy="4695092"/>
          </a:xfrm>
        </p:spPr>
        <p:txBody>
          <a:bodyPr rtlCol="0">
            <a:normAutofit/>
          </a:bodyPr>
          <a:lstStyle/>
          <a:p>
            <a:pPr rtl="0"/>
            <a:r>
              <a:rPr lang="ja-JP" altLang="en-US" sz="2800" b="1" dirty="0">
                <a:latin typeface="ＭＳ 明朝" panose="02020609040205080304" pitchFamily="17" charset="-128"/>
                <a:ea typeface="ＭＳ 明朝" panose="02020609040205080304" pitchFamily="17" charset="-128"/>
              </a:rPr>
              <a:t>静岡県湖西市在住</a:t>
            </a:r>
            <a:endParaRPr lang="en-US" altLang="ja-JP" sz="2800" b="1" dirty="0">
              <a:latin typeface="ＭＳ 明朝" panose="02020609040205080304" pitchFamily="17" charset="-128"/>
              <a:ea typeface="ＭＳ 明朝" panose="02020609040205080304" pitchFamily="17" charset="-128"/>
            </a:endParaRPr>
          </a:p>
          <a:p>
            <a:pPr rtl="0"/>
            <a:r>
              <a:rPr lang="ja-JP" altLang="en-US" sz="2800" b="1" dirty="0"/>
              <a:t>名古屋市出身。</a:t>
            </a:r>
            <a:r>
              <a:rPr lang="en-US" altLang="ja-JP" sz="2800" b="1" dirty="0"/>
              <a:t>18</a:t>
            </a:r>
            <a:r>
              <a:rPr lang="ja-JP" altLang="en-US" sz="2800" b="1" dirty="0"/>
              <a:t>歳から静岡県に移り住み、大学卒業後、食品関係の仕事に従事してきました。今年から、年金がもらえるようになりました。</a:t>
            </a:r>
            <a:endParaRPr lang="ja-JP" altLang="en-US" sz="2800" b="1" dirty="0">
              <a:latin typeface="ＭＳ 明朝" panose="02020609040205080304" pitchFamily="17" charset="-128"/>
              <a:ea typeface="ＭＳ 明朝" panose="02020609040205080304" pitchFamily="17" charset="-128"/>
            </a:endParaRPr>
          </a:p>
          <a:p>
            <a:pPr rtl="0"/>
            <a:r>
              <a:rPr lang="ja-JP" altLang="en-US" sz="2800" b="1" dirty="0"/>
              <a:t>現在、審査機関</a:t>
            </a:r>
            <a:r>
              <a:rPr lang="en-US" altLang="ja-JP" sz="2800" b="1" dirty="0"/>
              <a:t>(</a:t>
            </a:r>
            <a:r>
              <a:rPr lang="en-US" altLang="ja-JP" sz="2800" b="1" dirty="0" err="1"/>
              <a:t>DNV</a:t>
            </a:r>
            <a:r>
              <a:rPr lang="en-US" altLang="ja-JP" sz="2800" b="1" dirty="0"/>
              <a:t>)</a:t>
            </a:r>
            <a:r>
              <a:rPr lang="ja-JP" altLang="en-US" sz="2800" b="1" dirty="0"/>
              <a:t>で</a:t>
            </a:r>
            <a:r>
              <a:rPr lang="en-US" altLang="ja-JP" sz="2800" b="1" dirty="0" err="1"/>
              <a:t>FSSC22000</a:t>
            </a:r>
            <a:r>
              <a:rPr lang="ja-JP" altLang="en-US" sz="2800" b="1" dirty="0"/>
              <a:t>など食品安全、品質マネジメントシステムの監査員をしながら、</a:t>
            </a:r>
            <a:r>
              <a:rPr lang="en-US" altLang="ja-JP" sz="2800" b="1" dirty="0"/>
              <a:t>SIBA</a:t>
            </a:r>
            <a:r>
              <a:rPr lang="ja-JP" altLang="en-US" sz="2800" b="1" dirty="0"/>
              <a:t>のお手伝いをさせていただいています。</a:t>
            </a:r>
          </a:p>
          <a:p>
            <a:pPr rtl="0"/>
            <a:r>
              <a:rPr lang="en-US" altLang="ja-JP" sz="2800" b="1" dirty="0"/>
              <a:t>15</a:t>
            </a:r>
            <a:r>
              <a:rPr lang="ja-JP" altLang="en-US" sz="2800" b="1" dirty="0"/>
              <a:t>年ほど前から実務を通して、アメリカ、</a:t>
            </a:r>
            <a:r>
              <a:rPr lang="en-US" altLang="ja-JP" sz="2800" b="1" dirty="0"/>
              <a:t>EU</a:t>
            </a:r>
            <a:r>
              <a:rPr lang="ja-JP" altLang="en-US" sz="2800" b="1" dirty="0"/>
              <a:t>、東南アジア、中東への輸出及びサポートを行っています。</a:t>
            </a:r>
            <a:endParaRPr lang="en-US" altLang="ja-JP" sz="2800" b="1" dirty="0"/>
          </a:p>
          <a:p>
            <a:pPr marL="45720" indent="0" rtl="0">
              <a:buNone/>
            </a:pPr>
            <a:endParaRPr lang="ja-JP" altLang="en-US" sz="3200" b="1" dirty="0"/>
          </a:p>
          <a:p>
            <a:pPr rtl="0"/>
            <a:endParaRPr lang="ja-JP" altLang="en-US" sz="24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4246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393C6-9E8C-733D-F82D-E4D39CAF0F48}"/>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6252FAAA-07CD-5C13-11BD-E4980CF81123}"/>
              </a:ext>
            </a:extLst>
          </p:cNvPr>
          <p:cNvSpPr>
            <a:spLocks noGrp="1"/>
          </p:cNvSpPr>
          <p:nvPr>
            <p:ph sz="half" idx="2"/>
          </p:nvPr>
        </p:nvSpPr>
        <p:spPr>
          <a:xfrm>
            <a:off x="509047" y="591533"/>
            <a:ext cx="11193218" cy="916200"/>
          </a:xfrm>
        </p:spPr>
        <p:txBody>
          <a:bodyPr rtlCol="0">
            <a:normAutofit/>
          </a:bodyPr>
          <a:lstStyle/>
          <a:p>
            <a:pPr marL="45720" indent="0" rtl="0">
              <a:buNone/>
            </a:pPr>
            <a:r>
              <a:rPr lang="ja-JP" altLang="en-US" sz="4800" b="1" dirty="0"/>
              <a:t>今後の課題</a:t>
            </a:r>
            <a:endParaRPr lang="en-US" altLang="ja-JP" sz="4800" b="1"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B698E700-041C-AE9E-3100-13FA8979071A}"/>
              </a:ext>
            </a:extLst>
          </p:cNvPr>
          <p:cNvSpPr>
            <a:spLocks noGrp="1"/>
          </p:cNvSpPr>
          <p:nvPr>
            <p:ph sz="quarter" idx="4"/>
          </p:nvPr>
        </p:nvSpPr>
        <p:spPr>
          <a:xfrm>
            <a:off x="237392" y="1736334"/>
            <a:ext cx="11790485" cy="4391904"/>
          </a:xfrm>
        </p:spPr>
        <p:txBody>
          <a:bodyPr>
            <a:normAutofit/>
          </a:bodyPr>
          <a:lstStyle/>
          <a:p>
            <a:r>
              <a:rPr lang="ja-JP" altLang="en-US" sz="3200" b="1" dirty="0"/>
              <a:t>魚介類を原料とする製品の安全性を今後、どのように確保していくか</a:t>
            </a:r>
          </a:p>
          <a:p>
            <a:r>
              <a:rPr lang="ja-JP" altLang="en-US" sz="3200" b="1" dirty="0"/>
              <a:t>原料となる魚介類の量的確保を今後どのように進めていくか</a:t>
            </a:r>
          </a:p>
          <a:p>
            <a:endParaRPr lang="ja-JP" altLang="en-US" sz="3200" b="1" dirty="0"/>
          </a:p>
          <a:p>
            <a:pPr marL="45720" indent="0">
              <a:buNone/>
            </a:pPr>
            <a:endParaRPr lang="ja-JP" altLang="en-US" sz="3200" b="1" dirty="0"/>
          </a:p>
          <a:p>
            <a:endParaRPr lang="ja-JP" altLang="en-US" sz="3200" b="1" dirty="0"/>
          </a:p>
        </p:txBody>
      </p:sp>
    </p:spTree>
    <p:extLst>
      <p:ext uri="{BB962C8B-B14F-4D97-AF65-F5344CB8AC3E}">
        <p14:creationId xmlns:p14="http://schemas.microsoft.com/office/powerpoint/2010/main" val="4270283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2ECE1-BB27-AA86-68C7-209956C0700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EFC127A-4C02-5F56-A5F4-6C8B095DCC85}"/>
              </a:ext>
            </a:extLst>
          </p:cNvPr>
          <p:cNvSpPr>
            <a:spLocks noGrp="1"/>
          </p:cNvSpPr>
          <p:nvPr>
            <p:ph type="title"/>
          </p:nvPr>
        </p:nvSpPr>
        <p:spPr>
          <a:xfrm>
            <a:off x="527539" y="1565829"/>
            <a:ext cx="6805246" cy="1766456"/>
          </a:xfrm>
        </p:spPr>
        <p:txBody>
          <a:bodyPr rtlCol="0"/>
          <a:lstStyle/>
          <a:p>
            <a:pPr rtl="0"/>
            <a:r>
              <a:rPr lang="ja-JP" altLang="en-US" dirty="0">
                <a:latin typeface="ＭＳ 明朝" panose="02020609040205080304" pitchFamily="17" charset="-128"/>
                <a:ea typeface="ＭＳ 明朝" panose="02020609040205080304" pitchFamily="17" charset="-128"/>
              </a:rPr>
              <a:t>監査員の視点</a:t>
            </a:r>
            <a:endParaRPr lang="en-US"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9861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6CCE1-B8C1-BEFC-D461-87DE338AB41E}"/>
            </a:ext>
          </a:extLst>
        </p:cNvPr>
        <p:cNvGrpSpPr/>
        <p:nvPr/>
      </p:nvGrpSpPr>
      <p:grpSpPr>
        <a:xfrm>
          <a:off x="0" y="0"/>
          <a:ext cx="0" cy="0"/>
          <a:chOff x="0" y="0"/>
          <a:chExt cx="0" cy="0"/>
        </a:xfrm>
      </p:grpSpPr>
      <p:sp>
        <p:nvSpPr>
          <p:cNvPr id="2" name="コンテンツ プレースホルダー 2">
            <a:extLst>
              <a:ext uri="{FF2B5EF4-FFF2-40B4-BE49-F238E27FC236}">
                <a16:creationId xmlns:a16="http://schemas.microsoft.com/office/drawing/2014/main" id="{F3E6E0F6-D6B6-54AF-38BF-F87A13E6A599}"/>
              </a:ext>
            </a:extLst>
          </p:cNvPr>
          <p:cNvSpPr txBox="1">
            <a:spLocks/>
          </p:cNvSpPr>
          <p:nvPr/>
        </p:nvSpPr>
        <p:spPr>
          <a:xfrm>
            <a:off x="237392" y="747346"/>
            <a:ext cx="11790485" cy="5380892"/>
          </a:xfrm>
          <a:prstGeom prst="rect">
            <a:avLst/>
          </a:prstGeom>
        </p:spPr>
        <p:txBody>
          <a:bodyPr>
            <a:normAutofit/>
          </a:bodyPr>
          <a:lstStyle>
            <a:lvl1pPr marL="274320" indent="-228600" algn="l" defTabSz="914400" rtl="0" eaLnBrk="1" latinLnBrk="0" hangingPunct="1">
              <a:lnSpc>
                <a:spcPct val="90000"/>
              </a:lnSpc>
              <a:spcBef>
                <a:spcPts val="1800"/>
              </a:spcBef>
              <a:buClr>
                <a:schemeClr val="accent1"/>
              </a:buClr>
              <a:buFont typeface="Arial" pitchFamily="34" charset="0"/>
              <a:buChar char="•"/>
              <a:defRPr kumimoji="1" sz="2000" kern="1200">
                <a:solidFill>
                  <a:schemeClr val="tx1"/>
                </a:solidFill>
                <a:latin typeface="ＭＳ 明朝" panose="02020609040205080304" pitchFamily="17" charset="-128"/>
                <a:ea typeface="ＭＳ 明朝" panose="02020609040205080304" pitchFamily="17" charset="-128"/>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kumimoji="1" sz="1800" kern="1200">
                <a:solidFill>
                  <a:schemeClr val="tx1"/>
                </a:solidFill>
                <a:latin typeface="ＭＳ 明朝" panose="02020609040205080304" pitchFamily="17" charset="-128"/>
                <a:ea typeface="ＭＳ 明朝" panose="02020609040205080304" pitchFamily="17" charset="-128"/>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kumimoji="1" sz="1600" kern="1200">
                <a:solidFill>
                  <a:schemeClr val="tx1"/>
                </a:solidFill>
                <a:latin typeface="ＭＳ 明朝" panose="02020609040205080304" pitchFamily="17" charset="-128"/>
                <a:ea typeface="ＭＳ 明朝" panose="02020609040205080304" pitchFamily="17" charset="-128"/>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kumimoji="1" sz="1400" kern="1200">
                <a:solidFill>
                  <a:schemeClr val="tx1"/>
                </a:solidFill>
                <a:latin typeface="+mn-lt"/>
                <a:ea typeface="+mn-ea"/>
                <a:cs typeface="+mn-cs"/>
              </a:defRPr>
            </a:lvl9pPr>
          </a:lstStyle>
          <a:p>
            <a:endParaRPr lang="ja-JP" altLang="en-US" sz="3200" b="1" dirty="0"/>
          </a:p>
          <a:p>
            <a:pPr marL="45720" indent="0">
              <a:buFont typeface="Arial" pitchFamily="34" charset="0"/>
              <a:buNone/>
            </a:pPr>
            <a:endParaRPr lang="en-US" altLang="ja-JP" sz="3200" b="1" dirty="0"/>
          </a:p>
          <a:p>
            <a:endParaRPr lang="ja-JP" altLang="en-US" sz="3200" b="1" dirty="0"/>
          </a:p>
          <a:p>
            <a:endParaRPr lang="ja-JP" altLang="en-US" sz="3200" b="1" dirty="0"/>
          </a:p>
          <a:p>
            <a:endParaRPr lang="ja-JP" altLang="en-US" sz="3200" b="1" dirty="0"/>
          </a:p>
        </p:txBody>
      </p:sp>
      <p:sp>
        <p:nvSpPr>
          <p:cNvPr id="3" name="タイトル 1">
            <a:extLst>
              <a:ext uri="{FF2B5EF4-FFF2-40B4-BE49-F238E27FC236}">
                <a16:creationId xmlns:a16="http://schemas.microsoft.com/office/drawing/2014/main" id="{CD1F37D1-CD72-F6CC-BED7-749CE38E2DFF}"/>
              </a:ext>
            </a:extLst>
          </p:cNvPr>
          <p:cNvSpPr txBox="1">
            <a:spLocks/>
          </p:cNvSpPr>
          <p:nvPr/>
        </p:nvSpPr>
        <p:spPr>
          <a:xfrm>
            <a:off x="237392" y="562707"/>
            <a:ext cx="11717216" cy="6031523"/>
          </a:xfrm>
          <a:prstGeom prst="rect">
            <a:avLst/>
          </a:prstGeom>
        </p:spPr>
        <p:txBody>
          <a:bodyPr rtlCol="0">
            <a:normAutofit lnSpcReduction="10000"/>
          </a:bodyPr>
          <a:lstStyle>
            <a:lvl1pPr algn="l" defTabSz="914400" rtl="0" eaLnBrk="1" latinLnBrk="0" hangingPunct="1">
              <a:lnSpc>
                <a:spcPct val="90000"/>
              </a:lnSpc>
              <a:spcBef>
                <a:spcPct val="0"/>
              </a:spcBef>
              <a:buNone/>
              <a:defRPr kumimoji="1" sz="3200" b="1" kern="1200" cap="all" baseline="0">
                <a:solidFill>
                  <a:schemeClr val="accent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cs typeface="+mj-cs"/>
              </a:defRPr>
            </a:lvl1pPr>
          </a:lstStyle>
          <a:p>
            <a:r>
              <a:rPr lang="en-US" altLang="ja-JP" sz="3600" dirty="0" err="1"/>
              <a:t>FSSC</a:t>
            </a:r>
            <a:r>
              <a:rPr lang="ja-JP" altLang="en-US" sz="3600" dirty="0"/>
              <a:t>と</a:t>
            </a:r>
            <a:r>
              <a:rPr lang="en-US" altLang="ja-JP" sz="3600" dirty="0" err="1"/>
              <a:t>FSMA</a:t>
            </a:r>
            <a:r>
              <a:rPr lang="ja-JP" altLang="en-US" sz="3600" dirty="0"/>
              <a:t>の差分監査</a:t>
            </a:r>
            <a:endParaRPr lang="en-US" altLang="ja-JP" sz="3600" dirty="0"/>
          </a:p>
          <a:p>
            <a:endParaRPr lang="en-US" altLang="ja-JP" sz="3600" dirty="0"/>
          </a:p>
          <a:p>
            <a:r>
              <a:rPr lang="en-US" altLang="ja-JP" sz="3600" dirty="0"/>
              <a:t>FDA</a:t>
            </a:r>
            <a:r>
              <a:rPr lang="ja-JP" altLang="en-US" sz="3600" dirty="0"/>
              <a:t>の工場監査の立ち合い</a:t>
            </a:r>
          </a:p>
          <a:p>
            <a:r>
              <a:rPr lang="ja-JP" altLang="en-US" sz="3600" dirty="0"/>
              <a:t>　</a:t>
            </a:r>
          </a:p>
          <a:p>
            <a:r>
              <a:rPr lang="ja-JP" altLang="en-US" sz="3600" dirty="0"/>
              <a:t>アメリカ大手流通チェーンの委託監査</a:t>
            </a:r>
            <a:endParaRPr lang="en-US" altLang="ja-JP" sz="3600" dirty="0"/>
          </a:p>
          <a:p>
            <a:endParaRPr lang="ja-JP" altLang="en-US" sz="3600" dirty="0"/>
          </a:p>
          <a:p>
            <a:r>
              <a:rPr lang="ja-JP" altLang="en-US" sz="3600" dirty="0"/>
              <a:t>アメリカに本部のある某大手ハンバーガーチェーンの委託監査</a:t>
            </a:r>
            <a:endParaRPr lang="en-US" altLang="ja-JP" sz="3600" dirty="0"/>
          </a:p>
          <a:p>
            <a:endParaRPr lang="en-US" altLang="ja-JP" sz="3600" dirty="0"/>
          </a:p>
          <a:p>
            <a:r>
              <a:rPr lang="en-US" altLang="ja-JP" sz="3600" dirty="0"/>
              <a:t>EU</a:t>
            </a:r>
            <a:r>
              <a:rPr lang="ja-JP" altLang="en-US" sz="3600" dirty="0"/>
              <a:t>の食品製造メーカーのサプライヤー委託監査</a:t>
            </a:r>
          </a:p>
          <a:p>
            <a:endParaRPr lang="ja-JP" altLang="en-US" sz="3600" dirty="0"/>
          </a:p>
          <a:p>
            <a:r>
              <a:rPr lang="ja-JP" altLang="en-US" sz="3600" dirty="0"/>
              <a:t>などを通して、私が経験した不適合な話をさせていただきます。</a:t>
            </a:r>
          </a:p>
          <a:p>
            <a:endParaRPr lang="en-US" altLang="ja-JP" sz="3600" dirty="0"/>
          </a:p>
        </p:txBody>
      </p:sp>
    </p:spTree>
    <p:extLst>
      <p:ext uri="{BB962C8B-B14F-4D97-AF65-F5344CB8AC3E}">
        <p14:creationId xmlns:p14="http://schemas.microsoft.com/office/powerpoint/2010/main" val="1521287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F594A-30F3-3647-123D-94694854884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2E4084A-83A3-2234-5808-395A893414E8}"/>
              </a:ext>
            </a:extLst>
          </p:cNvPr>
          <p:cNvSpPr>
            <a:spLocks noGrp="1"/>
          </p:cNvSpPr>
          <p:nvPr>
            <p:ph type="title"/>
          </p:nvPr>
        </p:nvSpPr>
        <p:spPr>
          <a:xfrm>
            <a:off x="527539" y="1565829"/>
            <a:ext cx="6805246" cy="1766456"/>
          </a:xfrm>
        </p:spPr>
        <p:txBody>
          <a:bodyPr rtlCol="0"/>
          <a:lstStyle/>
          <a:p>
            <a:pPr rtl="0"/>
            <a:r>
              <a:rPr lang="ja-JP" altLang="en-US" dirty="0"/>
              <a:t>準備不足に関する指摘</a:t>
            </a:r>
            <a:endParaRPr lang="en-US"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01157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B74F-8218-7C27-880D-99C77E3DA3A2}"/>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3CCD2862-736D-70EC-4B01-99B410AC10EC}"/>
              </a:ext>
            </a:extLst>
          </p:cNvPr>
          <p:cNvSpPr>
            <a:spLocks noGrp="1"/>
          </p:cNvSpPr>
          <p:nvPr>
            <p:ph sz="half" idx="2"/>
          </p:nvPr>
        </p:nvSpPr>
        <p:spPr>
          <a:xfrm>
            <a:off x="509047" y="591533"/>
            <a:ext cx="11193218" cy="916200"/>
          </a:xfrm>
        </p:spPr>
        <p:txBody>
          <a:bodyPr rtlCol="0">
            <a:normAutofit/>
          </a:bodyPr>
          <a:lstStyle/>
          <a:p>
            <a:pPr marL="45720" indent="0" rtl="0">
              <a:buNone/>
            </a:pPr>
            <a:r>
              <a:rPr lang="ja-JP" altLang="en-US" sz="4800" b="1" dirty="0">
                <a:latin typeface="ＭＳ 明朝" panose="02020609040205080304" pitchFamily="17" charset="-128"/>
                <a:ea typeface="ＭＳ 明朝" panose="02020609040205080304" pitchFamily="17" charset="-128"/>
              </a:rPr>
              <a:t>監査準備</a:t>
            </a:r>
            <a:endParaRPr lang="en-US" altLang="ja-JP" sz="4800" b="1"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A2F2858D-6D10-52AC-2BC9-CEE3C877F149}"/>
              </a:ext>
            </a:extLst>
          </p:cNvPr>
          <p:cNvSpPr>
            <a:spLocks noGrp="1"/>
          </p:cNvSpPr>
          <p:nvPr>
            <p:ph sz="quarter" idx="4"/>
          </p:nvPr>
        </p:nvSpPr>
        <p:spPr>
          <a:xfrm>
            <a:off x="237392" y="1736334"/>
            <a:ext cx="11790485" cy="4391904"/>
          </a:xfrm>
        </p:spPr>
        <p:txBody>
          <a:bodyPr>
            <a:normAutofit/>
          </a:bodyPr>
          <a:lstStyle/>
          <a:p>
            <a:r>
              <a:rPr lang="en-US" altLang="ja-JP" sz="3200" b="1" dirty="0"/>
              <a:t>FDA</a:t>
            </a:r>
            <a:r>
              <a:rPr lang="ja-JP" altLang="en-US" sz="3200" b="1" dirty="0"/>
              <a:t>規制法令要件に準拠している記録</a:t>
            </a:r>
            <a:endParaRPr lang="en-US" altLang="ja-JP" sz="3200" b="1" dirty="0"/>
          </a:p>
          <a:p>
            <a:r>
              <a:rPr lang="ja-JP" altLang="en-US" sz="3200" b="1" dirty="0"/>
              <a:t>リコール演習の記録</a:t>
            </a:r>
            <a:r>
              <a:rPr lang="en-US" altLang="ja-JP" sz="3200" b="1" dirty="0"/>
              <a:t>(</a:t>
            </a:r>
            <a:r>
              <a:rPr lang="ja-JP" altLang="en-US" sz="3200" b="1" dirty="0"/>
              <a:t>国内製品ではなく、輸出製品に対して</a:t>
            </a:r>
            <a:r>
              <a:rPr lang="en-US" altLang="ja-JP" sz="3200" b="1" dirty="0"/>
              <a:t>)</a:t>
            </a:r>
            <a:endParaRPr lang="ja-JP" altLang="en-US" sz="3200" b="1" dirty="0"/>
          </a:p>
          <a:p>
            <a:r>
              <a:rPr lang="ja-JP" altLang="en-US" sz="3200" b="1" dirty="0"/>
              <a:t>トレースの演習は年</a:t>
            </a:r>
            <a:r>
              <a:rPr lang="en-US" altLang="ja-JP" sz="3200" b="1" dirty="0"/>
              <a:t>2</a:t>
            </a:r>
            <a:r>
              <a:rPr lang="ja-JP" altLang="en-US" sz="3200" b="1" dirty="0"/>
              <a:t>回行うことを求められる場合があります。</a:t>
            </a:r>
          </a:p>
          <a:p>
            <a:pPr marL="45720" indent="0">
              <a:buNone/>
            </a:pPr>
            <a:endParaRPr lang="ja-JP" altLang="en-US" sz="3200" b="1" dirty="0"/>
          </a:p>
          <a:p>
            <a:endParaRPr lang="ja-JP" altLang="en-US" sz="3200" b="1" dirty="0"/>
          </a:p>
        </p:txBody>
      </p:sp>
    </p:spTree>
    <p:extLst>
      <p:ext uri="{BB962C8B-B14F-4D97-AF65-F5344CB8AC3E}">
        <p14:creationId xmlns:p14="http://schemas.microsoft.com/office/powerpoint/2010/main" val="342587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C2BBA-75A3-8288-41EC-EEA677BC3BC8}"/>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F0FCB05E-2D6D-C1A2-5A81-9E2124341547}"/>
              </a:ext>
            </a:extLst>
          </p:cNvPr>
          <p:cNvSpPr>
            <a:spLocks noGrp="1"/>
          </p:cNvSpPr>
          <p:nvPr>
            <p:ph sz="quarter" idx="4"/>
          </p:nvPr>
        </p:nvSpPr>
        <p:spPr>
          <a:xfrm>
            <a:off x="429916" y="1222131"/>
            <a:ext cx="11342984" cy="4721471"/>
          </a:xfrm>
        </p:spPr>
        <p:txBody>
          <a:bodyPr>
            <a:normAutofit/>
          </a:bodyPr>
          <a:lstStyle/>
          <a:p>
            <a:r>
              <a:rPr lang="ja-JP" altLang="en-US" sz="3200" b="1" dirty="0"/>
              <a:t>捕虫器などは、監査前日に捕虫紙を交換し、掃除しておいてください。</a:t>
            </a:r>
          </a:p>
          <a:p>
            <a:r>
              <a:rPr lang="ja-JP" altLang="en-US" sz="3200" b="1" dirty="0"/>
              <a:t>屋外で保管されている不要機械はブルーシートでカバー</a:t>
            </a:r>
          </a:p>
          <a:p>
            <a:r>
              <a:rPr lang="ja-JP" altLang="en-US" sz="3200" b="1" dirty="0"/>
              <a:t>屋外保管している配管、パイプは両端を塞ぐかシート掛け</a:t>
            </a:r>
            <a:endParaRPr lang="en-US" altLang="ja-JP" sz="3200" b="1" dirty="0"/>
          </a:p>
          <a:p>
            <a:r>
              <a:rPr lang="ja-JP" altLang="en-US" sz="3200" b="1" dirty="0"/>
              <a:t>フェンス、外壁のチェック</a:t>
            </a:r>
            <a:endParaRPr lang="en-US" altLang="ja-JP" sz="3200" b="1" dirty="0"/>
          </a:p>
        </p:txBody>
      </p:sp>
    </p:spTree>
    <p:extLst>
      <p:ext uri="{BB962C8B-B14F-4D97-AF65-F5344CB8AC3E}">
        <p14:creationId xmlns:p14="http://schemas.microsoft.com/office/powerpoint/2010/main" val="339910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D7FC6-2B12-9C65-7B80-F010F16EF8B0}"/>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D7C160D9-9EA9-DC4F-A337-6507AEDC6601}"/>
              </a:ext>
            </a:extLst>
          </p:cNvPr>
          <p:cNvSpPr>
            <a:spLocks noGrp="1"/>
          </p:cNvSpPr>
          <p:nvPr>
            <p:ph sz="half" idx="2"/>
          </p:nvPr>
        </p:nvSpPr>
        <p:spPr>
          <a:xfrm>
            <a:off x="509047" y="820133"/>
            <a:ext cx="11193218" cy="916200"/>
          </a:xfrm>
        </p:spPr>
        <p:txBody>
          <a:bodyPr rtlCol="0">
            <a:normAutofit/>
          </a:bodyPr>
          <a:lstStyle/>
          <a:p>
            <a:pPr marL="45720" indent="0" rtl="0">
              <a:buNone/>
            </a:pPr>
            <a:r>
              <a:rPr lang="ja-JP" altLang="en-US" sz="4800" b="1" dirty="0"/>
              <a:t>工場外周</a:t>
            </a:r>
            <a:endParaRPr lang="en-US" altLang="ja-JP" sz="4800" b="1"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89B12946-18B7-17D3-2D21-CBDB4C701FBD}"/>
              </a:ext>
            </a:extLst>
          </p:cNvPr>
          <p:cNvSpPr>
            <a:spLocks noGrp="1"/>
          </p:cNvSpPr>
          <p:nvPr>
            <p:ph sz="quarter" idx="4"/>
          </p:nvPr>
        </p:nvSpPr>
        <p:spPr>
          <a:xfrm>
            <a:off x="509047" y="1931542"/>
            <a:ext cx="5654361" cy="3458143"/>
          </a:xfrm>
        </p:spPr>
        <p:txBody>
          <a:bodyPr>
            <a:normAutofit/>
          </a:bodyPr>
          <a:lstStyle/>
          <a:p>
            <a:r>
              <a:rPr lang="ja-JP" altLang="en-US" sz="3200" b="1" dirty="0"/>
              <a:t>ネズミのトラップは</a:t>
            </a:r>
            <a:r>
              <a:rPr lang="en-US" altLang="ja-JP" sz="3200" b="1" dirty="0"/>
              <a:t>15</a:t>
            </a:r>
            <a:r>
              <a:rPr lang="ja-JP" altLang="en-US" sz="3200" b="1" dirty="0"/>
              <a:t>～</a:t>
            </a:r>
            <a:r>
              <a:rPr lang="en-US" altLang="ja-JP" sz="3200" b="1" dirty="0"/>
              <a:t>25</a:t>
            </a:r>
            <a:r>
              <a:rPr lang="ja-JP" altLang="en-US" sz="3200" b="1" dirty="0"/>
              <a:t>メートル間隔で設置</a:t>
            </a:r>
          </a:p>
          <a:p>
            <a:r>
              <a:rPr lang="ja-JP" altLang="en-US" sz="3200" b="1" dirty="0"/>
              <a:t>工場　外扉の「関係者以外の入場禁止」の表示</a:t>
            </a:r>
          </a:p>
        </p:txBody>
      </p:sp>
      <p:pic>
        <p:nvPicPr>
          <p:cNvPr id="2" name="図 1" descr="悪魔の証明”とは～まだ一度も確認されていない副作用でも、「起こらない」とは言えない | お薬Q＆A 〜Fizz Drug Information〜">
            <a:extLst>
              <a:ext uri="{FF2B5EF4-FFF2-40B4-BE49-F238E27FC236}">
                <a16:creationId xmlns:a16="http://schemas.microsoft.com/office/drawing/2014/main" id="{8628C71C-CDCC-B19B-700B-AB892485A3EE}"/>
              </a:ext>
            </a:extLst>
          </p:cNvPr>
          <p:cNvPicPr>
            <a:picLocks noChangeAspect="1"/>
          </p:cNvPicPr>
          <p:nvPr/>
        </p:nvPicPr>
        <p:blipFill>
          <a:blip r:embed="rId3"/>
          <a:stretch>
            <a:fillRect/>
          </a:stretch>
        </p:blipFill>
        <p:spPr>
          <a:xfrm>
            <a:off x="6387056" y="1832149"/>
            <a:ext cx="5295897" cy="2931956"/>
          </a:xfrm>
          <a:prstGeom prst="rect">
            <a:avLst/>
          </a:prstGeom>
        </p:spPr>
      </p:pic>
    </p:spTree>
    <p:extLst>
      <p:ext uri="{BB962C8B-B14F-4D97-AF65-F5344CB8AC3E}">
        <p14:creationId xmlns:p14="http://schemas.microsoft.com/office/powerpoint/2010/main" val="118814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9C27D171-6992-A775-94A0-D434FD0AF9BC}"/>
              </a:ext>
            </a:extLst>
          </p:cNvPr>
          <p:cNvSpPr>
            <a:spLocks noGrp="1"/>
          </p:cNvSpPr>
          <p:nvPr>
            <p:ph sz="half" idx="2"/>
          </p:nvPr>
        </p:nvSpPr>
        <p:spPr>
          <a:xfrm>
            <a:off x="817684" y="729762"/>
            <a:ext cx="10964007" cy="5213840"/>
          </a:xfrm>
        </p:spPr>
        <p:txBody>
          <a:bodyPr>
            <a:normAutofit/>
          </a:bodyPr>
          <a:lstStyle/>
          <a:p>
            <a:r>
              <a:rPr kumimoji="1" lang="ja-JP" altLang="en-US" sz="3200" b="1" dirty="0"/>
              <a:t>アレルゲン</a:t>
            </a:r>
          </a:p>
          <a:p>
            <a:pPr marL="45720" indent="0">
              <a:buNone/>
            </a:pPr>
            <a:r>
              <a:rPr lang="ja-JP" altLang="en-US" sz="3200" b="1" dirty="0"/>
              <a:t>　大豆、魚は日本では特定原材料ではありませんが、</a:t>
            </a:r>
          </a:p>
          <a:p>
            <a:pPr marL="45720" indent="0">
              <a:buNone/>
            </a:pPr>
            <a:r>
              <a:rPr lang="ja-JP" altLang="en-US" sz="3200" b="1" dirty="0"/>
              <a:t>　他国ではアレルゲンです。</a:t>
            </a:r>
          </a:p>
          <a:p>
            <a:pPr marL="45720" indent="0">
              <a:buNone/>
            </a:pPr>
            <a:r>
              <a:rPr kumimoji="1" lang="ja-JP" altLang="en-US" sz="3200" b="1" dirty="0"/>
              <a:t>　これらの交差汚染対策がアレルゲン管理プログラム</a:t>
            </a:r>
          </a:p>
          <a:p>
            <a:pPr marL="45720" indent="0">
              <a:buNone/>
            </a:pPr>
            <a:r>
              <a:rPr lang="ja-JP" altLang="en-US" sz="3200" b="1" dirty="0"/>
              <a:t>　</a:t>
            </a:r>
            <a:r>
              <a:rPr kumimoji="1" lang="ja-JP" altLang="en-US" sz="3200" b="1" dirty="0"/>
              <a:t>に含まれているか確認され、交差汚染対策を行うよう</a:t>
            </a:r>
          </a:p>
          <a:p>
            <a:pPr marL="45720" indent="0">
              <a:buNone/>
            </a:pPr>
            <a:r>
              <a:rPr lang="ja-JP" altLang="en-US" sz="3200" b="1" dirty="0"/>
              <a:t>　</a:t>
            </a:r>
            <a:r>
              <a:rPr kumimoji="1" lang="ja-JP" altLang="en-US" sz="3200" b="1" dirty="0"/>
              <a:t>指摘されるケースがあります。</a:t>
            </a:r>
            <a:endParaRPr kumimoji="1" lang="en-US" altLang="ja-JP" sz="3200" b="1" dirty="0"/>
          </a:p>
          <a:p>
            <a:pPr marL="45720" indent="0">
              <a:buNone/>
            </a:pPr>
            <a:endParaRPr lang="ja-JP" altLang="en-US" sz="3200" b="1" dirty="0"/>
          </a:p>
          <a:p>
            <a:pPr marL="45720" indent="0">
              <a:buNone/>
            </a:pPr>
            <a:endParaRPr kumimoji="1" lang="ja-JP" altLang="en-US" sz="3200" b="1" dirty="0"/>
          </a:p>
        </p:txBody>
      </p:sp>
    </p:spTree>
    <p:extLst>
      <p:ext uri="{BB962C8B-B14F-4D97-AF65-F5344CB8AC3E}">
        <p14:creationId xmlns:p14="http://schemas.microsoft.com/office/powerpoint/2010/main" val="2595164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9 Major Food Allergens">
            <a:extLst>
              <a:ext uri="{FF2B5EF4-FFF2-40B4-BE49-F238E27FC236}">
                <a16:creationId xmlns:a16="http://schemas.microsoft.com/office/drawing/2014/main" id="{760A2885-45E7-4685-42EE-CBA026D3F1BC}"/>
              </a:ext>
            </a:extLst>
          </p:cNvPr>
          <p:cNvPicPr>
            <a:picLocks noChangeAspect="1"/>
          </p:cNvPicPr>
          <p:nvPr/>
        </p:nvPicPr>
        <p:blipFill>
          <a:blip r:embed="rId3"/>
          <a:stretch>
            <a:fillRect/>
          </a:stretch>
        </p:blipFill>
        <p:spPr>
          <a:xfrm>
            <a:off x="496034" y="441789"/>
            <a:ext cx="5599966" cy="5619964"/>
          </a:xfrm>
          <a:prstGeom prst="rect">
            <a:avLst/>
          </a:prstGeom>
        </p:spPr>
      </p:pic>
      <p:sp>
        <p:nvSpPr>
          <p:cNvPr id="8" name="タイトル 1">
            <a:extLst>
              <a:ext uri="{FF2B5EF4-FFF2-40B4-BE49-F238E27FC236}">
                <a16:creationId xmlns:a16="http://schemas.microsoft.com/office/drawing/2014/main" id="{49064300-1438-B773-4E88-75F5BE5ADF0C}"/>
              </a:ext>
            </a:extLst>
          </p:cNvPr>
          <p:cNvSpPr>
            <a:spLocks noGrp="1"/>
          </p:cNvSpPr>
          <p:nvPr>
            <p:ph type="title"/>
          </p:nvPr>
        </p:nvSpPr>
        <p:spPr>
          <a:xfrm>
            <a:off x="6517757" y="224747"/>
            <a:ext cx="4869711" cy="4198398"/>
          </a:xfrm>
        </p:spPr>
        <p:txBody>
          <a:bodyPr>
            <a:normAutofit/>
          </a:bodyPr>
          <a:lstStyle/>
          <a:p>
            <a:r>
              <a:rPr kumimoji="1" lang="ja-JP" altLang="en-US" sz="4400" dirty="0"/>
              <a:t>大豆と魚は、多くの国がアレルゲンとして規制されています。</a:t>
            </a:r>
          </a:p>
        </p:txBody>
      </p:sp>
    </p:spTree>
    <p:extLst>
      <p:ext uri="{BB962C8B-B14F-4D97-AF65-F5344CB8AC3E}">
        <p14:creationId xmlns:p14="http://schemas.microsoft.com/office/powerpoint/2010/main" val="3011766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2130D-CA11-971C-6905-5F3F9BB3461D}"/>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8D80D0EB-D42D-017A-E9E2-99DC5B030141}"/>
              </a:ext>
            </a:extLst>
          </p:cNvPr>
          <p:cNvSpPr>
            <a:spLocks noGrp="1"/>
          </p:cNvSpPr>
          <p:nvPr>
            <p:ph sz="half" idx="2"/>
          </p:nvPr>
        </p:nvSpPr>
        <p:spPr>
          <a:xfrm>
            <a:off x="817685" y="1635370"/>
            <a:ext cx="10935951" cy="4308232"/>
          </a:xfrm>
        </p:spPr>
        <p:txBody>
          <a:bodyPr>
            <a:normAutofit/>
          </a:bodyPr>
          <a:lstStyle/>
          <a:p>
            <a:r>
              <a:rPr kumimoji="1" lang="ja-JP" altLang="en-US" sz="3600" b="1" dirty="0"/>
              <a:t>添加物</a:t>
            </a:r>
          </a:p>
          <a:p>
            <a:pPr marL="45720" indent="0">
              <a:buNone/>
            </a:pPr>
            <a:r>
              <a:rPr lang="ja-JP" altLang="en-US" sz="3600" b="1" dirty="0"/>
              <a:t>　着色料を使用している場合、</a:t>
            </a:r>
            <a:r>
              <a:rPr lang="en-US" altLang="ja-JP" sz="3600" b="1" dirty="0"/>
              <a:t>FDA</a:t>
            </a:r>
            <a:r>
              <a:rPr lang="ja-JP" altLang="en-US" sz="3600" b="1" dirty="0"/>
              <a:t>のバッチ認証に</a:t>
            </a:r>
          </a:p>
          <a:p>
            <a:pPr marL="45720" indent="0">
              <a:buNone/>
            </a:pPr>
            <a:r>
              <a:rPr lang="ja-JP" altLang="en-US" sz="3600" b="1" dirty="0"/>
              <a:t>　ついて確認が行われます。</a:t>
            </a:r>
          </a:p>
          <a:p>
            <a:pPr marL="45720" indent="0">
              <a:buNone/>
            </a:pPr>
            <a:r>
              <a:rPr lang="ja-JP" altLang="en-US" sz="3600" b="1" dirty="0"/>
              <a:t>　また</a:t>
            </a:r>
            <a:r>
              <a:rPr lang="en-US" altLang="ja-JP" sz="3600" b="1" dirty="0"/>
              <a:t>FDA</a:t>
            </a:r>
            <a:r>
              <a:rPr lang="ja-JP" altLang="en-US" sz="3600" b="1" dirty="0"/>
              <a:t>が認可していないクチナシ色素等の交</a:t>
            </a:r>
          </a:p>
          <a:p>
            <a:pPr marL="45720" indent="0">
              <a:buNone/>
            </a:pPr>
            <a:r>
              <a:rPr lang="ja-JP" altLang="en-US" sz="3600" b="1" dirty="0"/>
              <a:t>　差汚染について確認が行われる場合があります。</a:t>
            </a:r>
          </a:p>
          <a:p>
            <a:pPr marL="45720" indent="0">
              <a:buNone/>
            </a:pPr>
            <a:endParaRPr kumimoji="1" lang="ja-JP" altLang="en-US" sz="3600" b="1" dirty="0"/>
          </a:p>
        </p:txBody>
      </p:sp>
    </p:spTree>
    <p:extLst>
      <p:ext uri="{BB962C8B-B14F-4D97-AF65-F5344CB8AC3E}">
        <p14:creationId xmlns:p14="http://schemas.microsoft.com/office/powerpoint/2010/main" val="267375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dirty="0">
                <a:latin typeface="ＭＳ 明朝" panose="02020609040205080304" pitchFamily="17" charset="-128"/>
                <a:ea typeface="ＭＳ 明朝" panose="02020609040205080304" pitchFamily="17" charset="-128"/>
              </a:rPr>
              <a:t>最近の海外の食品関連の規制</a:t>
            </a:r>
            <a:endParaRPr lang="en-US"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96317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50821-93A6-157A-F22A-91500CAE0846}"/>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34D2054B-A098-A419-549B-8E6DC911973C}"/>
              </a:ext>
            </a:extLst>
          </p:cNvPr>
          <p:cNvSpPr>
            <a:spLocks noGrp="1"/>
          </p:cNvSpPr>
          <p:nvPr>
            <p:ph sz="half" idx="2"/>
          </p:nvPr>
        </p:nvSpPr>
        <p:spPr>
          <a:xfrm>
            <a:off x="361507" y="542261"/>
            <a:ext cx="11536326" cy="5401342"/>
          </a:xfrm>
        </p:spPr>
        <p:txBody>
          <a:bodyPr>
            <a:normAutofit fontScale="70000" lnSpcReduction="20000"/>
          </a:bodyPr>
          <a:lstStyle/>
          <a:p>
            <a:r>
              <a:rPr lang="ja-JP" altLang="en-US" sz="5200" b="1" dirty="0"/>
              <a:t>教育訓練</a:t>
            </a:r>
          </a:p>
          <a:p>
            <a:pPr marL="45720" indent="0">
              <a:buNone/>
            </a:pPr>
            <a:endParaRPr lang="ja-JP" altLang="en-US" sz="5200" b="1" dirty="0"/>
          </a:p>
          <a:p>
            <a:pPr marL="45720" indent="0">
              <a:buNone/>
            </a:pPr>
            <a:r>
              <a:rPr kumimoji="1" lang="ja-JP" altLang="en-US" sz="3900" b="1" dirty="0"/>
              <a:t>　</a:t>
            </a:r>
            <a:r>
              <a:rPr kumimoji="1" lang="ja-JP" altLang="en-US" sz="4500" b="1" dirty="0">
                <a:highlight>
                  <a:srgbClr val="FFFF00"/>
                </a:highlight>
              </a:rPr>
              <a:t>全従業員を対象</a:t>
            </a:r>
            <a:r>
              <a:rPr kumimoji="1" lang="ja-JP" altLang="en-US" sz="4500" b="1" dirty="0"/>
              <a:t>に、食品安全、食品防御、</a:t>
            </a:r>
            <a:r>
              <a:rPr kumimoji="1" lang="en-US" altLang="ja-JP" sz="4500" b="1" dirty="0" err="1"/>
              <a:t>GMP</a:t>
            </a:r>
            <a:r>
              <a:rPr kumimoji="1" lang="ja-JP" altLang="en-US" sz="4500" b="1" dirty="0"/>
              <a:t>、異物、アレル</a:t>
            </a:r>
            <a:endParaRPr kumimoji="1" lang="en-US" altLang="ja-JP" sz="4500" b="1" dirty="0"/>
          </a:p>
          <a:p>
            <a:pPr marL="45720" indent="0">
              <a:buNone/>
            </a:pPr>
            <a:r>
              <a:rPr kumimoji="1" lang="ja-JP" altLang="en-US" sz="4500" b="1" dirty="0"/>
              <a:t>　ゲンに関する</a:t>
            </a:r>
            <a:r>
              <a:rPr kumimoji="1" lang="ja-JP" altLang="en-US" sz="4500" b="1" dirty="0">
                <a:highlight>
                  <a:srgbClr val="FFFF00"/>
                </a:highlight>
              </a:rPr>
              <a:t>年次研修</a:t>
            </a:r>
            <a:r>
              <a:rPr kumimoji="1" lang="en-US" altLang="ja-JP" sz="4500" b="1" dirty="0">
                <a:highlight>
                  <a:srgbClr val="FFFF00"/>
                </a:highlight>
              </a:rPr>
              <a:t>(</a:t>
            </a:r>
            <a:r>
              <a:rPr kumimoji="1" lang="ja-JP" altLang="en-US" sz="4500" b="1" dirty="0">
                <a:highlight>
                  <a:srgbClr val="FFFF00"/>
                </a:highlight>
              </a:rPr>
              <a:t>年</a:t>
            </a:r>
            <a:r>
              <a:rPr kumimoji="1" lang="en-US" altLang="ja-JP" sz="4500" b="1" dirty="0">
                <a:highlight>
                  <a:srgbClr val="FFFF00"/>
                </a:highlight>
              </a:rPr>
              <a:t>1</a:t>
            </a:r>
            <a:r>
              <a:rPr kumimoji="1" lang="ja-JP" altLang="en-US" sz="4500" b="1" dirty="0">
                <a:highlight>
                  <a:srgbClr val="FFFF00"/>
                </a:highlight>
              </a:rPr>
              <a:t>回以上</a:t>
            </a:r>
            <a:r>
              <a:rPr kumimoji="1" lang="en-US" altLang="ja-JP" sz="4500" b="1" dirty="0">
                <a:highlight>
                  <a:srgbClr val="FFFF00"/>
                </a:highlight>
              </a:rPr>
              <a:t>)</a:t>
            </a:r>
            <a:r>
              <a:rPr kumimoji="1" lang="ja-JP" altLang="en-US" sz="4500" b="1" dirty="0"/>
              <a:t>を実施するための書面によ</a:t>
            </a:r>
            <a:endParaRPr kumimoji="1" lang="en-US" altLang="ja-JP" sz="4500" b="1" dirty="0"/>
          </a:p>
          <a:p>
            <a:pPr marL="45720" indent="0">
              <a:buNone/>
            </a:pPr>
            <a:r>
              <a:rPr lang="en-US" altLang="ja-JP" sz="4500" b="1" dirty="0"/>
              <a:t>  </a:t>
            </a:r>
            <a:r>
              <a:rPr kumimoji="1" lang="ja-JP" altLang="en-US" sz="4500" b="1" dirty="0"/>
              <a:t>るプログラムについて確認される場合があります</a:t>
            </a:r>
            <a:r>
              <a:rPr kumimoji="1" lang="ja-JP" altLang="en-US" sz="4000" b="1" dirty="0"/>
              <a:t>。</a:t>
            </a:r>
            <a:endParaRPr kumimoji="1" lang="en-US" altLang="ja-JP" sz="4000" b="1" dirty="0"/>
          </a:p>
          <a:p>
            <a:pPr marL="45720" indent="0">
              <a:buNone/>
            </a:pPr>
            <a:endParaRPr kumimoji="1" lang="en-US" altLang="ja-JP" sz="3900" b="1" dirty="0"/>
          </a:p>
          <a:p>
            <a:pPr marL="45720" indent="0">
              <a:buNone/>
            </a:pPr>
            <a:r>
              <a:rPr lang="ja-JP" altLang="en-US" sz="3900" b="1" dirty="0"/>
              <a:t>◆</a:t>
            </a:r>
            <a:r>
              <a:rPr kumimoji="1" lang="ja-JP" altLang="en-US" sz="3900" b="1" dirty="0"/>
              <a:t>トレーナーの資格は定義、評価、文書化されていること。</a:t>
            </a:r>
            <a:endParaRPr kumimoji="1" lang="en-US" altLang="ja-JP" sz="3900" b="1" dirty="0"/>
          </a:p>
          <a:p>
            <a:pPr marL="45720" indent="0">
              <a:buNone/>
            </a:pPr>
            <a:r>
              <a:rPr kumimoji="1" lang="ja-JP" altLang="en-US" sz="3900" b="1" dirty="0"/>
              <a:t>　トレーナーは、施設によってトレーニングの実施資格と権限</a:t>
            </a:r>
          </a:p>
          <a:p>
            <a:pPr marL="45720" indent="0">
              <a:buNone/>
            </a:pPr>
            <a:r>
              <a:rPr kumimoji="1" lang="ja-JP" altLang="en-US" sz="3900" b="1" dirty="0"/>
              <a:t>　が与えられていること</a:t>
            </a:r>
          </a:p>
        </p:txBody>
      </p:sp>
    </p:spTree>
    <p:extLst>
      <p:ext uri="{BB962C8B-B14F-4D97-AF65-F5344CB8AC3E}">
        <p14:creationId xmlns:p14="http://schemas.microsoft.com/office/powerpoint/2010/main" val="110868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E95AE-E163-6503-D157-C38EAB6C77C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9AD4272-8AB1-1A38-CAE7-6748BA864483}"/>
              </a:ext>
            </a:extLst>
          </p:cNvPr>
          <p:cNvSpPr>
            <a:spLocks noGrp="1"/>
          </p:cNvSpPr>
          <p:nvPr>
            <p:ph type="title"/>
          </p:nvPr>
        </p:nvSpPr>
        <p:spPr>
          <a:xfrm>
            <a:off x="527539" y="1565829"/>
            <a:ext cx="6805246" cy="2677398"/>
          </a:xfrm>
        </p:spPr>
        <p:txBody>
          <a:bodyPr rtlCol="0">
            <a:normAutofit/>
          </a:bodyPr>
          <a:lstStyle/>
          <a:p>
            <a:pPr rtl="0"/>
            <a:r>
              <a:rPr lang="ja-JP" altLang="en-US" dirty="0">
                <a:latin typeface="ＭＳ 明朝" panose="02020609040205080304" pitchFamily="17" charset="-128"/>
                <a:ea typeface="ＭＳ 明朝" panose="02020609040205080304" pitchFamily="17" charset="-128"/>
              </a:rPr>
              <a:t>サプライヤーに対する管理は日本より厳しい</a:t>
            </a:r>
            <a:endParaRPr lang="en-US"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421410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4A9EC-F249-EF8F-F494-8FEC28899F5A}"/>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3437E1E2-449A-63F1-71EE-F5C8E30CCFEB}"/>
              </a:ext>
            </a:extLst>
          </p:cNvPr>
          <p:cNvSpPr>
            <a:spLocks noGrp="1"/>
          </p:cNvSpPr>
          <p:nvPr>
            <p:ph sz="half" idx="2"/>
          </p:nvPr>
        </p:nvSpPr>
        <p:spPr>
          <a:xfrm>
            <a:off x="637953" y="531628"/>
            <a:ext cx="11057861" cy="5411974"/>
          </a:xfrm>
        </p:spPr>
        <p:txBody>
          <a:bodyPr>
            <a:normAutofit/>
          </a:bodyPr>
          <a:lstStyle/>
          <a:p>
            <a:r>
              <a:rPr kumimoji="1" lang="ja-JP" altLang="en-US" sz="3200" b="1" dirty="0"/>
              <a:t>施設のサプライヤー承認プログラムで、サプライヤーが、</a:t>
            </a:r>
            <a:r>
              <a:rPr kumimoji="1" lang="en-US" altLang="ja-JP" sz="3200" b="1" dirty="0" err="1"/>
              <a:t>GMP</a:t>
            </a:r>
            <a:r>
              <a:rPr kumimoji="1" lang="en-US" altLang="ja-JP" sz="3200" b="1" dirty="0"/>
              <a:t>/GDP/GAP</a:t>
            </a:r>
            <a:r>
              <a:rPr kumimoji="1" lang="ja-JP" altLang="en-US" sz="3200" b="1" dirty="0"/>
              <a:t>、</a:t>
            </a:r>
            <a:r>
              <a:rPr kumimoji="1" lang="en-US" altLang="ja-JP" sz="3200" b="1" dirty="0"/>
              <a:t>HACCP/</a:t>
            </a:r>
            <a:r>
              <a:rPr kumimoji="1" lang="ja-JP" altLang="en-US" sz="3200" b="1" dirty="0"/>
              <a:t>予防管理</a:t>
            </a:r>
            <a:r>
              <a:rPr kumimoji="1" lang="en-US" altLang="ja-JP" sz="3200" b="1" dirty="0"/>
              <a:t>/HARA</a:t>
            </a:r>
            <a:r>
              <a:rPr kumimoji="1" lang="ja-JP" altLang="en-US" sz="3200" b="1" dirty="0"/>
              <a:t>、トレーサビリティ システム、リコール管理計画の実施を確認する基準に従って第三者による監査を受けることが義務付けられています。</a:t>
            </a:r>
          </a:p>
          <a:p>
            <a:r>
              <a:rPr lang="ja-JP" altLang="en-US" sz="3200" b="1" dirty="0"/>
              <a:t>サプライヤーの監査の年次検証の実施</a:t>
            </a:r>
            <a:r>
              <a:rPr lang="en-US" altLang="ja-JP" sz="3200" b="1" dirty="0"/>
              <a:t>(</a:t>
            </a:r>
            <a:r>
              <a:rPr lang="ja-JP" altLang="en-US" sz="3200" b="1" dirty="0"/>
              <a:t>評価ではない</a:t>
            </a:r>
            <a:r>
              <a:rPr lang="en-US" altLang="ja-JP" sz="3200" b="1" dirty="0"/>
              <a:t>)</a:t>
            </a:r>
            <a:r>
              <a:rPr lang="ja-JP" altLang="en-US" sz="3200" b="1" dirty="0"/>
              <a:t>。</a:t>
            </a:r>
          </a:p>
          <a:p>
            <a:r>
              <a:rPr kumimoji="1" lang="ja-JP" altLang="en-US" sz="3200" b="1" dirty="0"/>
              <a:t>承認を維持するために、サプライヤー監査の合格</a:t>
            </a:r>
            <a:r>
              <a:rPr kumimoji="1" lang="en-US" altLang="ja-JP" sz="3200" b="1" dirty="0"/>
              <a:t>/</a:t>
            </a:r>
            <a:r>
              <a:rPr kumimoji="1" lang="ja-JP" altLang="en-US" sz="3200" b="1" dirty="0"/>
              <a:t>不合格基準が要件に定義されている必要があります。</a:t>
            </a:r>
          </a:p>
        </p:txBody>
      </p:sp>
    </p:spTree>
    <p:extLst>
      <p:ext uri="{BB962C8B-B14F-4D97-AF65-F5344CB8AC3E}">
        <p14:creationId xmlns:p14="http://schemas.microsoft.com/office/powerpoint/2010/main" val="1862993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F3935-258A-1714-94E9-10B53D0857B8}"/>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F139EF42-B61D-2699-5B07-491D775C918C}"/>
              </a:ext>
            </a:extLst>
          </p:cNvPr>
          <p:cNvSpPr>
            <a:spLocks noGrp="1"/>
          </p:cNvSpPr>
          <p:nvPr>
            <p:ph sz="half" idx="2"/>
          </p:nvPr>
        </p:nvSpPr>
        <p:spPr>
          <a:xfrm>
            <a:off x="404037" y="562708"/>
            <a:ext cx="11291777" cy="5380894"/>
          </a:xfrm>
        </p:spPr>
        <p:txBody>
          <a:bodyPr>
            <a:normAutofit/>
          </a:bodyPr>
          <a:lstStyle/>
          <a:p>
            <a:r>
              <a:rPr kumimoji="1" lang="ja-JP" altLang="en-US" sz="3200" b="1" dirty="0"/>
              <a:t>バルク原料</a:t>
            </a:r>
            <a:r>
              <a:rPr kumimoji="1" lang="en-US" altLang="ja-JP" sz="3200" b="1" dirty="0"/>
              <a:t>(</a:t>
            </a:r>
            <a:r>
              <a:rPr kumimoji="1" lang="ja-JP" altLang="en-US" sz="3200" b="1" dirty="0"/>
              <a:t>タンクローリー</a:t>
            </a:r>
            <a:r>
              <a:rPr kumimoji="1" lang="en-US" altLang="ja-JP" sz="3200" b="1" dirty="0"/>
              <a:t>)</a:t>
            </a:r>
            <a:r>
              <a:rPr kumimoji="1" lang="ja-JP" altLang="en-US" sz="3200" b="1" dirty="0"/>
              <a:t>からの原料受入れ</a:t>
            </a:r>
            <a:endParaRPr kumimoji="1" lang="en-US" altLang="ja-JP" sz="3200" b="1" dirty="0"/>
          </a:p>
          <a:p>
            <a:pPr marL="45720" indent="0">
              <a:buNone/>
            </a:pPr>
            <a:r>
              <a:rPr lang="ja-JP" altLang="en-US" sz="3200" b="1" dirty="0"/>
              <a:t>受入ホースは清潔で、キャップが付けられ、地面から離れた場所に適切に保管されていること</a:t>
            </a:r>
          </a:p>
          <a:p>
            <a:r>
              <a:rPr kumimoji="1" lang="ja-JP" altLang="en-US" sz="3200" b="1" dirty="0"/>
              <a:t>汚れたパレットや壊れたパレットは指定された保管場所に置かれ、施設内では使用しません。</a:t>
            </a:r>
            <a:endParaRPr kumimoji="1" lang="en-US" altLang="ja-JP" sz="3200" b="1" dirty="0"/>
          </a:p>
          <a:p>
            <a:r>
              <a:rPr kumimoji="1" lang="ja-JP" altLang="en-US" sz="3200" b="1" dirty="0"/>
              <a:t>製品の返品に関する手順が文書化されており、破壊および廃棄手順が含まれます。返品されたすべての商品のに対して行われたすべてのアクションは、受領から使用または廃棄まで記録する必要があります。</a:t>
            </a:r>
          </a:p>
          <a:p>
            <a:endParaRPr kumimoji="1" lang="en-US" altLang="ja-JP" sz="3200" b="1" dirty="0"/>
          </a:p>
          <a:p>
            <a:pPr marL="45720" indent="0">
              <a:buNone/>
            </a:pPr>
            <a:endParaRPr lang="ja-JP" altLang="en-US" sz="3200" b="1" dirty="0"/>
          </a:p>
        </p:txBody>
      </p:sp>
    </p:spTree>
    <p:extLst>
      <p:ext uri="{BB962C8B-B14F-4D97-AF65-F5344CB8AC3E}">
        <p14:creationId xmlns:p14="http://schemas.microsoft.com/office/powerpoint/2010/main" val="2824362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C4466-3E90-240B-14F7-6D2D09A1E6D9}"/>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BC1CDF80-CE67-0C86-91F1-7EEBF36067CD}"/>
              </a:ext>
            </a:extLst>
          </p:cNvPr>
          <p:cNvSpPr>
            <a:spLocks noGrp="1"/>
          </p:cNvSpPr>
          <p:nvPr>
            <p:ph sz="half" idx="2"/>
          </p:nvPr>
        </p:nvSpPr>
        <p:spPr>
          <a:xfrm>
            <a:off x="404037" y="562708"/>
            <a:ext cx="11291777" cy="5380894"/>
          </a:xfrm>
        </p:spPr>
        <p:txBody>
          <a:bodyPr>
            <a:normAutofit/>
          </a:bodyPr>
          <a:lstStyle/>
          <a:p>
            <a:r>
              <a:rPr kumimoji="1" lang="ja-JP" altLang="en-US" sz="3200" b="1" dirty="0"/>
              <a:t>加工・保管エリア内での飲食、喫煙、ガム、タバコ禁止されており、加工・保管エリア外の指定エリアに限定されます。</a:t>
            </a:r>
            <a:r>
              <a:rPr kumimoji="1" lang="ja-JP" altLang="en-US" sz="3200" b="1" dirty="0">
                <a:highlight>
                  <a:srgbClr val="FFFF00"/>
                </a:highlight>
              </a:rPr>
              <a:t>飲料水は透明な蓋付き容器に入れ</a:t>
            </a:r>
            <a:r>
              <a:rPr kumimoji="1" lang="ja-JP" altLang="en-US" sz="3200" b="1" dirty="0"/>
              <a:t>、原材料、包装、工具、機器の保管エリアから離れた指定エリアに限定する必要があります。</a:t>
            </a:r>
            <a:endParaRPr kumimoji="1" lang="en-US" altLang="ja-JP" sz="3200" b="1" dirty="0"/>
          </a:p>
          <a:p>
            <a:pPr marL="45720" indent="0">
              <a:buNone/>
            </a:pPr>
            <a:endParaRPr kumimoji="1" lang="ja-JP" altLang="en-US" sz="3200" b="1" dirty="0"/>
          </a:p>
          <a:p>
            <a:pPr marL="45720" indent="0">
              <a:buNone/>
            </a:pPr>
            <a:endParaRPr lang="ja-JP" altLang="en-US" sz="3200" b="1" dirty="0"/>
          </a:p>
        </p:txBody>
      </p:sp>
      <p:pic>
        <p:nvPicPr>
          <p:cNvPr id="2" name="図 1" descr="ペットボトル」のイラスト素材・ベクター画像 - イメージマート (imagemart)">
            <a:extLst>
              <a:ext uri="{FF2B5EF4-FFF2-40B4-BE49-F238E27FC236}">
                <a16:creationId xmlns:a16="http://schemas.microsoft.com/office/drawing/2014/main" id="{21E32308-AAFD-5BC7-6CC9-F7785DBD72E1}"/>
              </a:ext>
            </a:extLst>
          </p:cNvPr>
          <p:cNvPicPr>
            <a:picLocks noChangeAspect="1"/>
          </p:cNvPicPr>
          <p:nvPr/>
        </p:nvPicPr>
        <p:blipFill>
          <a:blip r:embed="rId3"/>
          <a:stretch>
            <a:fillRect/>
          </a:stretch>
        </p:blipFill>
        <p:spPr>
          <a:xfrm>
            <a:off x="679937" y="2997078"/>
            <a:ext cx="6477001" cy="3238501"/>
          </a:xfrm>
          <a:prstGeom prst="rect">
            <a:avLst/>
          </a:prstGeom>
        </p:spPr>
      </p:pic>
    </p:spTree>
    <p:extLst>
      <p:ext uri="{BB962C8B-B14F-4D97-AF65-F5344CB8AC3E}">
        <p14:creationId xmlns:p14="http://schemas.microsoft.com/office/powerpoint/2010/main" val="299579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A8E0E-EB57-DBCF-1CEF-71DBFD8D289C}"/>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42E92AB5-8C4B-C676-9325-AE9E2A31B4A6}"/>
              </a:ext>
            </a:extLst>
          </p:cNvPr>
          <p:cNvSpPr>
            <a:spLocks noGrp="1"/>
          </p:cNvSpPr>
          <p:nvPr>
            <p:ph sz="half" idx="2"/>
          </p:nvPr>
        </p:nvSpPr>
        <p:spPr>
          <a:xfrm>
            <a:off x="404037" y="562708"/>
            <a:ext cx="11291777" cy="5380894"/>
          </a:xfrm>
        </p:spPr>
        <p:txBody>
          <a:bodyPr>
            <a:normAutofit/>
          </a:bodyPr>
          <a:lstStyle/>
          <a:p>
            <a:r>
              <a:rPr kumimoji="1" lang="ja-JP" altLang="en-US" sz="3200" b="1" dirty="0"/>
              <a:t>従業員の衛生習慣（手洗い、髪の束縛、宝石、手袋など）、身だしなみ、私物の保管に関する </a:t>
            </a:r>
            <a:r>
              <a:rPr kumimoji="1" lang="en-US" altLang="ja-JP" sz="3200" b="1" dirty="0" err="1"/>
              <a:t>GMP</a:t>
            </a:r>
            <a:r>
              <a:rPr kumimoji="1" lang="en-US" altLang="ja-JP" sz="3200" b="1" dirty="0"/>
              <a:t> </a:t>
            </a:r>
            <a:r>
              <a:rPr kumimoji="1" lang="ja-JP" altLang="en-US" sz="3200" b="1" dirty="0"/>
              <a:t>プログラムの文書に各従業員が署名します。</a:t>
            </a:r>
            <a:endParaRPr kumimoji="1" lang="en-US" altLang="ja-JP" sz="3200" b="1" dirty="0"/>
          </a:p>
          <a:p>
            <a:r>
              <a:rPr kumimoji="1" lang="ja-JP" altLang="en-US" sz="3200" b="1" dirty="0"/>
              <a:t>清掃および消毒装置は、その使用目的に合わせて設計されており、色分けまたはラベル付けされています。</a:t>
            </a:r>
          </a:p>
          <a:p>
            <a:r>
              <a:rPr kumimoji="1" lang="ja-JP" altLang="en-US" sz="3200" b="1" dirty="0"/>
              <a:t>ユニフォームは食堂、トイレ、施設の外では着用されません。</a:t>
            </a:r>
          </a:p>
          <a:p>
            <a:pPr marL="45720" indent="0">
              <a:buNone/>
            </a:pPr>
            <a:endParaRPr kumimoji="1" lang="en-US" altLang="ja-JP" sz="3200" b="1" dirty="0"/>
          </a:p>
          <a:p>
            <a:endParaRPr kumimoji="1" lang="en-US" altLang="ja-JP" sz="3200" b="1" dirty="0"/>
          </a:p>
          <a:p>
            <a:endParaRPr kumimoji="1" lang="ja-JP" altLang="en-US" sz="3200" b="1" dirty="0"/>
          </a:p>
          <a:p>
            <a:endParaRPr kumimoji="1" lang="en-US" altLang="ja-JP" sz="3200" b="1" dirty="0"/>
          </a:p>
          <a:p>
            <a:pPr marL="45720" indent="0">
              <a:buNone/>
            </a:pPr>
            <a:endParaRPr kumimoji="1" lang="ja-JP" altLang="en-US" sz="3200" b="1" dirty="0"/>
          </a:p>
          <a:p>
            <a:pPr marL="45720" indent="0">
              <a:buNone/>
            </a:pPr>
            <a:endParaRPr lang="ja-JP" altLang="en-US" sz="3200" b="1" dirty="0"/>
          </a:p>
        </p:txBody>
      </p:sp>
    </p:spTree>
    <p:extLst>
      <p:ext uri="{BB962C8B-B14F-4D97-AF65-F5344CB8AC3E}">
        <p14:creationId xmlns:p14="http://schemas.microsoft.com/office/powerpoint/2010/main" val="80223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9A910-9B70-5040-BA53-37E311CB919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4C62314-11CD-AB64-5665-3F6808C6E50E}"/>
              </a:ext>
            </a:extLst>
          </p:cNvPr>
          <p:cNvSpPr>
            <a:spLocks noGrp="1"/>
          </p:cNvSpPr>
          <p:nvPr>
            <p:ph type="title"/>
          </p:nvPr>
        </p:nvSpPr>
        <p:spPr>
          <a:xfrm>
            <a:off x="527539" y="1565829"/>
            <a:ext cx="6805246" cy="1766456"/>
          </a:xfrm>
        </p:spPr>
        <p:txBody>
          <a:bodyPr rtlCol="0">
            <a:normAutofit fontScale="90000"/>
          </a:bodyPr>
          <a:lstStyle/>
          <a:p>
            <a:pPr rtl="0"/>
            <a:r>
              <a:rPr lang="ja-JP" altLang="en-US" dirty="0">
                <a:latin typeface="ＭＳ 明朝" panose="02020609040205080304" pitchFamily="17" charset="-128"/>
                <a:ea typeface="ＭＳ 明朝" panose="02020609040205080304" pitchFamily="17" charset="-128"/>
              </a:rPr>
              <a:t>監査で一番の悩み</a:t>
            </a:r>
            <a:br>
              <a:rPr lang="en-US" altLang="ja-JP" dirty="0">
                <a:latin typeface="ＭＳ 明朝" panose="02020609040205080304" pitchFamily="17" charset="-128"/>
                <a:ea typeface="ＭＳ 明朝" panose="02020609040205080304" pitchFamily="17" charset="-128"/>
              </a:rPr>
            </a:br>
            <a:br>
              <a:rPr lang="en-US" altLang="ja-JP" dirty="0">
                <a:latin typeface="ＭＳ 明朝" panose="02020609040205080304" pitchFamily="17" charset="-128"/>
                <a:ea typeface="ＭＳ 明朝" panose="02020609040205080304" pitchFamily="17" charset="-128"/>
              </a:rPr>
            </a:br>
            <a:r>
              <a:rPr lang="ja-JP" altLang="en-US" dirty="0">
                <a:latin typeface="ＭＳ 明朝" panose="02020609040205080304" pitchFamily="17" charset="-128"/>
                <a:ea typeface="ＭＳ 明朝" panose="02020609040205080304" pitchFamily="17" charset="-128"/>
              </a:rPr>
              <a:t>食品安全・品質文化</a:t>
            </a:r>
            <a:endParaRPr lang="en-US"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2766519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BEB0C-63D2-3B3C-EF9B-9B9E1BE03F0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BD4A46B-DC8B-C1D9-D9AF-35B7404B8791}"/>
              </a:ext>
            </a:extLst>
          </p:cNvPr>
          <p:cNvSpPr>
            <a:spLocks noGrp="1"/>
          </p:cNvSpPr>
          <p:nvPr>
            <p:ph type="title"/>
          </p:nvPr>
        </p:nvSpPr>
        <p:spPr>
          <a:xfrm>
            <a:off x="773229" y="4317023"/>
            <a:ext cx="3892917" cy="877848"/>
          </a:xfrm>
        </p:spPr>
        <p:txBody>
          <a:bodyPr>
            <a:normAutofit/>
          </a:bodyPr>
          <a:lstStyle/>
          <a:p>
            <a:r>
              <a:rPr kumimoji="1" lang="ja-JP" altLang="en-US" sz="4000" dirty="0"/>
              <a:t>企業風土・文化</a:t>
            </a:r>
          </a:p>
        </p:txBody>
      </p:sp>
      <p:pic>
        <p:nvPicPr>
          <p:cNvPr id="7" name="図 6" descr="氷山写真素材、ロイヤリティフリー氷山画像|DepositPhotos">
            <a:extLst>
              <a:ext uri="{FF2B5EF4-FFF2-40B4-BE49-F238E27FC236}">
                <a16:creationId xmlns:a16="http://schemas.microsoft.com/office/drawing/2014/main" id="{EB59746E-E6BA-3E43-D394-AD9721A5BF7C}"/>
              </a:ext>
            </a:extLst>
          </p:cNvPr>
          <p:cNvPicPr>
            <a:picLocks noChangeAspect="1"/>
          </p:cNvPicPr>
          <p:nvPr/>
        </p:nvPicPr>
        <p:blipFill>
          <a:blip r:embed="rId3"/>
          <a:stretch>
            <a:fillRect/>
          </a:stretch>
        </p:blipFill>
        <p:spPr>
          <a:xfrm>
            <a:off x="5528229" y="277402"/>
            <a:ext cx="4094985" cy="5732979"/>
          </a:xfrm>
          <a:prstGeom prst="rect">
            <a:avLst/>
          </a:prstGeom>
        </p:spPr>
      </p:pic>
      <p:sp>
        <p:nvSpPr>
          <p:cNvPr id="3" name="矢印: 上 2">
            <a:extLst>
              <a:ext uri="{FF2B5EF4-FFF2-40B4-BE49-F238E27FC236}">
                <a16:creationId xmlns:a16="http://schemas.microsoft.com/office/drawing/2014/main" id="{C0B4BD51-ACC0-A6E4-5F68-8DA38CD5A2CF}"/>
              </a:ext>
            </a:extLst>
          </p:cNvPr>
          <p:cNvSpPr/>
          <p:nvPr/>
        </p:nvSpPr>
        <p:spPr>
          <a:xfrm rot="4366070">
            <a:off x="5636757" y="3062893"/>
            <a:ext cx="542597" cy="233390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矢印: 上 3">
            <a:extLst>
              <a:ext uri="{FF2B5EF4-FFF2-40B4-BE49-F238E27FC236}">
                <a16:creationId xmlns:a16="http://schemas.microsoft.com/office/drawing/2014/main" id="{7B44D4A2-9596-8C34-8D12-B776B78F841E}"/>
              </a:ext>
            </a:extLst>
          </p:cNvPr>
          <p:cNvSpPr/>
          <p:nvPr/>
        </p:nvSpPr>
        <p:spPr>
          <a:xfrm rot="5400000">
            <a:off x="5357118" y="1156567"/>
            <a:ext cx="542597" cy="1924541"/>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D7A7241F-E98A-395D-06CA-0A39A53E7B66}"/>
              </a:ext>
            </a:extLst>
          </p:cNvPr>
          <p:cNvSpPr txBox="1">
            <a:spLocks/>
          </p:cNvSpPr>
          <p:nvPr/>
        </p:nvSpPr>
        <p:spPr>
          <a:xfrm>
            <a:off x="820197" y="1512287"/>
            <a:ext cx="3892917" cy="1028689"/>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kumimoji="1" sz="3200" b="1" kern="1200" cap="all" baseline="0">
                <a:solidFill>
                  <a:schemeClr val="accent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cs typeface="+mj-cs"/>
              </a:defRPr>
            </a:lvl1pPr>
          </a:lstStyle>
          <a:p>
            <a:r>
              <a:rPr lang="en-US" altLang="ja-JP" sz="4000" dirty="0"/>
              <a:t>HACCP</a:t>
            </a:r>
            <a:r>
              <a:rPr lang="ja-JP" altLang="en-US" sz="4000" dirty="0"/>
              <a:t>などの管理システム</a:t>
            </a:r>
          </a:p>
        </p:txBody>
      </p:sp>
    </p:spTree>
    <p:extLst>
      <p:ext uri="{BB962C8B-B14F-4D97-AF65-F5344CB8AC3E}">
        <p14:creationId xmlns:p14="http://schemas.microsoft.com/office/powerpoint/2010/main" val="340039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B45DD-C3FA-4677-414A-094F2AF6F726}"/>
            </a:ext>
          </a:extLst>
        </p:cNvPr>
        <p:cNvGrpSpPr/>
        <p:nvPr/>
      </p:nvGrpSpPr>
      <p:grpSpPr>
        <a:xfrm>
          <a:off x="0" y="0"/>
          <a:ext cx="0" cy="0"/>
          <a:chOff x="0" y="0"/>
          <a:chExt cx="0" cy="0"/>
        </a:xfrm>
      </p:grpSpPr>
      <p:sp>
        <p:nvSpPr>
          <p:cNvPr id="5" name="コンテンツ プレースホルダー 4">
            <a:extLst>
              <a:ext uri="{FF2B5EF4-FFF2-40B4-BE49-F238E27FC236}">
                <a16:creationId xmlns:a16="http://schemas.microsoft.com/office/drawing/2014/main" id="{2FD0D3C2-9EFC-580E-C152-DEB1D44196A3}"/>
              </a:ext>
            </a:extLst>
          </p:cNvPr>
          <p:cNvSpPr>
            <a:spLocks noGrp="1"/>
          </p:cNvSpPr>
          <p:nvPr>
            <p:ph sz="half" idx="2"/>
          </p:nvPr>
        </p:nvSpPr>
        <p:spPr>
          <a:xfrm>
            <a:off x="501162" y="764932"/>
            <a:ext cx="10884876" cy="5178670"/>
          </a:xfrm>
        </p:spPr>
        <p:txBody>
          <a:bodyPr>
            <a:normAutofit/>
          </a:bodyPr>
          <a:lstStyle/>
          <a:p>
            <a:pPr algn="l">
              <a:spcAft>
                <a:spcPts val="1500"/>
              </a:spcAft>
              <a:buNone/>
            </a:pPr>
            <a:r>
              <a:rPr lang="ja-JP" altLang="ja-JP" sz="3200" b="1" i="0" dirty="0">
                <a:solidFill>
                  <a:srgbClr val="000000"/>
                </a:solidFill>
                <a:effectLst/>
                <a:latin typeface="メイリオ" panose="020B0604030504040204" pitchFamily="50" charset="-128"/>
                <a:ea typeface="メイリオ" panose="020B0604030504040204" pitchFamily="50" charset="-128"/>
              </a:rPr>
              <a:t>FCP食品安全文化ツール</a:t>
            </a:r>
          </a:p>
          <a:p>
            <a:pPr algn="l">
              <a:spcAft>
                <a:spcPts val="1500"/>
              </a:spcAft>
              <a:buNone/>
            </a:pPr>
            <a:r>
              <a:rPr lang="ja-JP" altLang="ja-JP" sz="3200" b="0" i="0" dirty="0">
                <a:solidFill>
                  <a:srgbClr val="000000"/>
                </a:solidFill>
                <a:effectLst/>
                <a:latin typeface="メイリオ" panose="020B0604030504040204" pitchFamily="50" charset="-128"/>
                <a:ea typeface="メイリオ" panose="020B0604030504040204" pitchFamily="50" charset="-128"/>
              </a:rPr>
              <a:t>「FCP食品安全文化ツール」は、食品安全に対する作業者・従業員の意識や行動を把握し可視化するためのアンケートです。このアンケートを通じて、各企業の強みや改善点を客観的に把握し、食品安全文化の醸成に向けた取組にお役立てください。</a:t>
            </a:r>
            <a:endParaRPr lang="en-US" altLang="ja-JP" sz="3200" b="0" i="0" dirty="0">
              <a:solidFill>
                <a:srgbClr val="000000"/>
              </a:solidFill>
              <a:effectLst/>
              <a:latin typeface="メイリオ" panose="020B0604030504040204" pitchFamily="50" charset="-128"/>
              <a:ea typeface="メイリオ" panose="020B0604030504040204" pitchFamily="50" charset="-128"/>
            </a:endParaRPr>
          </a:p>
          <a:p>
            <a:pPr algn="r">
              <a:spcAft>
                <a:spcPts val="1500"/>
              </a:spcAft>
              <a:buNone/>
            </a:pPr>
            <a:r>
              <a:rPr lang="en-US" altLang="ja-JP" sz="3200" dirty="0">
                <a:solidFill>
                  <a:srgbClr val="000000"/>
                </a:solidFill>
                <a:latin typeface="メイリオ" panose="020B0604030504040204" pitchFamily="50" charset="-128"/>
                <a:ea typeface="メイリオ" panose="020B0604030504040204" pitchFamily="50" charset="-128"/>
              </a:rPr>
              <a:t>(by </a:t>
            </a:r>
            <a:r>
              <a:rPr lang="ja-JP" altLang="en-US" sz="3200" dirty="0">
                <a:solidFill>
                  <a:srgbClr val="000000"/>
                </a:solidFill>
                <a:latin typeface="メイリオ" panose="020B0604030504040204" pitchFamily="50" charset="-128"/>
                <a:ea typeface="メイリオ" panose="020B0604030504040204" pitchFamily="50" charset="-128"/>
              </a:rPr>
              <a:t>農林水産省</a:t>
            </a:r>
            <a:r>
              <a:rPr lang="en-US" altLang="ja-JP" sz="3200" dirty="0">
                <a:solidFill>
                  <a:srgbClr val="000000"/>
                </a:solidFill>
                <a:latin typeface="メイリオ" panose="020B0604030504040204" pitchFamily="50" charset="-128"/>
                <a:ea typeface="メイリオ" panose="020B0604030504040204" pitchFamily="50" charset="-128"/>
              </a:rPr>
              <a:t>)</a:t>
            </a:r>
            <a:endParaRPr lang="ja-JP" altLang="ja-JP" sz="3200" b="0" i="0" dirty="0">
              <a:solidFill>
                <a:srgbClr val="000000"/>
              </a:solidFill>
              <a:effectLst/>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3527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BC5A3-0EAF-8CA3-9D32-5F386A940DD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28982A7-3BD2-4C46-BF7E-57A240490BB1}"/>
              </a:ext>
            </a:extLst>
          </p:cNvPr>
          <p:cNvSpPr>
            <a:spLocks noGrp="1"/>
          </p:cNvSpPr>
          <p:nvPr>
            <p:ph type="title"/>
          </p:nvPr>
        </p:nvSpPr>
        <p:spPr>
          <a:xfrm>
            <a:off x="1295400" y="381000"/>
            <a:ext cx="9601200" cy="753208"/>
          </a:xfrm>
        </p:spPr>
        <p:txBody>
          <a:bodyPr/>
          <a:lstStyle/>
          <a:p>
            <a:pPr marL="274320" marR="0" lvl="0" indent="-228600" defTabSz="914400" rtl="0" eaLnBrk="1" fontAlgn="auto" latinLnBrk="0" hangingPunct="1">
              <a:lnSpc>
                <a:spcPct val="90000"/>
              </a:lnSpc>
              <a:spcBef>
                <a:spcPts val="1800"/>
              </a:spcBef>
              <a:spcAft>
                <a:spcPts val="0"/>
              </a:spcAft>
              <a:tabLst/>
              <a:defRPr/>
            </a:pPr>
            <a:r>
              <a:rPr kumimoji="1" lang="ja-JP" altLang="en-US" sz="2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食品安全文化醸成のベストプラクティス</a:t>
            </a:r>
            <a:endParaRPr kumimoji="1" lang="ja-JP" altLang="en-US" dirty="0"/>
          </a:p>
        </p:txBody>
      </p:sp>
      <p:pic>
        <p:nvPicPr>
          <p:cNvPr id="7" name="図 6">
            <a:extLst>
              <a:ext uri="{FF2B5EF4-FFF2-40B4-BE49-F238E27FC236}">
                <a16:creationId xmlns:a16="http://schemas.microsoft.com/office/drawing/2014/main" id="{388128E4-1572-5832-8524-3ADCB2256B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33" y="32863"/>
            <a:ext cx="12060333" cy="6792273"/>
          </a:xfrm>
          <a:prstGeom prst="rect">
            <a:avLst/>
          </a:prstGeom>
        </p:spPr>
      </p:pic>
    </p:spTree>
    <p:extLst>
      <p:ext uri="{BB962C8B-B14F-4D97-AF65-F5344CB8AC3E}">
        <p14:creationId xmlns:p14="http://schemas.microsoft.com/office/powerpoint/2010/main" val="9729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normAutofit/>
          </a:bodyPr>
          <a:lstStyle/>
          <a:p>
            <a:pPr rtl="0"/>
            <a:r>
              <a:rPr lang="ja-JP" altLang="en-US" sz="5400" dirty="0"/>
              <a:t>アメリカ</a:t>
            </a:r>
            <a:br>
              <a:rPr lang="ja-JP" altLang="en-US" sz="5400" dirty="0"/>
            </a:br>
            <a:endParaRPr lang="en-US" altLang="ja-JP" sz="5400" dirty="0">
              <a:latin typeface="ＭＳ 明朝" panose="02020609040205080304" pitchFamily="17" charset="-128"/>
              <a:ea typeface="ＭＳ 明朝" panose="02020609040205080304" pitchFamily="17" charset="-128"/>
            </a:endParaRPr>
          </a:p>
        </p:txBody>
      </p:sp>
      <p:pic>
        <p:nvPicPr>
          <p:cNvPr id="10" name="図 9" descr="アメリカ」の写真素材 | 9,354,657件の無料イラスト画像 | Adobe Stock">
            <a:extLst>
              <a:ext uri="{FF2B5EF4-FFF2-40B4-BE49-F238E27FC236}">
                <a16:creationId xmlns:a16="http://schemas.microsoft.com/office/drawing/2014/main" id="{077F60C9-CAF8-69F2-A384-CA4C3ADD4187}"/>
              </a:ext>
            </a:extLst>
          </p:cNvPr>
          <p:cNvPicPr>
            <a:picLocks noChangeAspect="1"/>
          </p:cNvPicPr>
          <p:nvPr/>
        </p:nvPicPr>
        <p:blipFill>
          <a:blip r:embed="rId3"/>
          <a:stretch>
            <a:fillRect/>
          </a:stretch>
        </p:blipFill>
        <p:spPr>
          <a:xfrm>
            <a:off x="0" y="431446"/>
            <a:ext cx="7604425" cy="5695978"/>
          </a:xfrm>
          <a:prstGeom prst="rect">
            <a:avLst/>
          </a:prstGeom>
        </p:spPr>
      </p:pic>
    </p:spTree>
    <p:extLst>
      <p:ext uri="{BB962C8B-B14F-4D97-AF65-F5344CB8AC3E}">
        <p14:creationId xmlns:p14="http://schemas.microsoft.com/office/powerpoint/2010/main" val="159345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F7CEE-1480-87A0-D3BD-C236EC2766A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47D9FD0-96F9-C3C0-0DD8-E2A4EC8E7EA7}"/>
              </a:ext>
            </a:extLst>
          </p:cNvPr>
          <p:cNvSpPr>
            <a:spLocks noGrp="1"/>
          </p:cNvSpPr>
          <p:nvPr>
            <p:ph type="title"/>
          </p:nvPr>
        </p:nvSpPr>
        <p:spPr>
          <a:xfrm>
            <a:off x="527539" y="1565829"/>
            <a:ext cx="6805246" cy="1766456"/>
          </a:xfrm>
        </p:spPr>
        <p:txBody>
          <a:bodyPr rtlCol="0">
            <a:normAutofit/>
          </a:bodyPr>
          <a:lstStyle/>
          <a:p>
            <a:pPr rtl="0"/>
            <a:r>
              <a:rPr lang="ja-JP" altLang="en-US" dirty="0">
                <a:latin typeface="ＭＳ 明朝" panose="02020609040205080304" pitchFamily="17" charset="-128"/>
                <a:ea typeface="ＭＳ 明朝" panose="02020609040205080304" pitchFamily="17" charset="-128"/>
              </a:rPr>
              <a:t>食品安全・品質文化について考える</a:t>
            </a:r>
            <a:endParaRPr lang="en-US" altLang="ja-JP"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756211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5F117F3D-DCF3-AAAF-0605-33DC54F5F222}"/>
              </a:ext>
            </a:extLst>
          </p:cNvPr>
          <p:cNvSpPr>
            <a:spLocks noGrp="1"/>
          </p:cNvSpPr>
          <p:nvPr>
            <p:ph sz="half" idx="2"/>
          </p:nvPr>
        </p:nvSpPr>
        <p:spPr>
          <a:xfrm>
            <a:off x="325315" y="993532"/>
            <a:ext cx="11524178" cy="4950070"/>
          </a:xfrm>
        </p:spPr>
        <p:txBody>
          <a:bodyPr>
            <a:normAutofit/>
          </a:bodyPr>
          <a:lstStyle/>
          <a:p>
            <a:pPr marL="45720" indent="0">
              <a:buNone/>
            </a:pPr>
            <a:r>
              <a:rPr kumimoji="1" lang="ja-JP" altLang="en-US" sz="3200" b="1" dirty="0"/>
              <a:t>皆さんが幸せだと感じるのは、</a:t>
            </a:r>
            <a:r>
              <a:rPr lang="ja-JP" altLang="en-US" sz="3200" b="1" dirty="0"/>
              <a:t>次の</a:t>
            </a:r>
            <a:r>
              <a:rPr lang="en-US" altLang="ja-JP" sz="3200" b="1" dirty="0"/>
              <a:t>1</a:t>
            </a:r>
            <a:r>
              <a:rPr lang="ja-JP" altLang="en-US" sz="3200" b="1" dirty="0"/>
              <a:t>～</a:t>
            </a:r>
            <a:r>
              <a:rPr lang="en-US" altLang="ja-JP" sz="3200" b="1" dirty="0"/>
              <a:t>4</a:t>
            </a:r>
            <a:r>
              <a:rPr lang="ja-JP" altLang="en-US" sz="3200" b="1" dirty="0"/>
              <a:t>のどのシーン</a:t>
            </a:r>
            <a:r>
              <a:rPr kumimoji="1" lang="ja-JP" altLang="en-US" sz="3200" b="1" dirty="0"/>
              <a:t>ですか</a:t>
            </a:r>
            <a:r>
              <a:rPr kumimoji="1" lang="en-US" altLang="ja-JP" sz="3200" b="1" dirty="0"/>
              <a:t>?</a:t>
            </a:r>
          </a:p>
          <a:p>
            <a:pPr marL="45720" indent="0">
              <a:buNone/>
            </a:pPr>
            <a:endParaRPr kumimoji="1" lang="ja-JP" altLang="en-US" sz="3200" b="1" dirty="0"/>
          </a:p>
          <a:p>
            <a:pPr marL="45720" indent="0">
              <a:buNone/>
            </a:pPr>
            <a:r>
              <a:rPr kumimoji="1" lang="en-US" altLang="ja-JP" sz="3200" b="1" dirty="0"/>
              <a:t>1)</a:t>
            </a:r>
            <a:r>
              <a:rPr kumimoji="1" lang="ja-JP" altLang="en-US" sz="3200" b="1" dirty="0"/>
              <a:t>職場で自分が表彰され褒められたとき</a:t>
            </a:r>
          </a:p>
          <a:p>
            <a:pPr marL="45720" indent="0">
              <a:buNone/>
            </a:pPr>
            <a:r>
              <a:rPr lang="en-US" altLang="ja-JP" sz="3200" b="1" dirty="0"/>
              <a:t>2)</a:t>
            </a:r>
            <a:r>
              <a:rPr lang="ja-JP" altLang="en-US" sz="3200" b="1" dirty="0"/>
              <a:t>一人で風呂に入り、ほっとしたとき</a:t>
            </a:r>
            <a:endParaRPr lang="en-US" altLang="ja-JP" sz="3200" b="1" dirty="0"/>
          </a:p>
          <a:p>
            <a:pPr marL="45720" indent="0">
              <a:buNone/>
            </a:pPr>
            <a:r>
              <a:rPr kumimoji="1" lang="en-US" altLang="ja-JP" sz="3200" b="1" dirty="0"/>
              <a:t>3)</a:t>
            </a:r>
            <a:r>
              <a:rPr kumimoji="1" lang="ja-JP" altLang="en-US" sz="3200" b="1" dirty="0"/>
              <a:t>自分が管理職になったとき</a:t>
            </a:r>
          </a:p>
          <a:p>
            <a:pPr marL="45720" indent="0">
              <a:buNone/>
            </a:pPr>
            <a:r>
              <a:rPr lang="en-US" altLang="ja-JP" sz="3200" b="1" dirty="0"/>
              <a:t>4)</a:t>
            </a:r>
            <a:r>
              <a:rPr lang="ja-JP" altLang="en-US" sz="3200" b="1" dirty="0"/>
              <a:t>お正月に家族が集まり一緒に食事をするとき</a:t>
            </a:r>
            <a:endParaRPr kumimoji="1" lang="ja-JP" altLang="en-US" sz="3200" b="1" dirty="0"/>
          </a:p>
        </p:txBody>
      </p:sp>
    </p:spTree>
    <p:extLst>
      <p:ext uri="{BB962C8B-B14F-4D97-AF65-F5344CB8AC3E}">
        <p14:creationId xmlns:p14="http://schemas.microsoft.com/office/powerpoint/2010/main" val="143841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A500E-CB9D-23D5-BA7B-EF842EF0E2F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0FAF45D-AFF1-9897-D459-C20CF21B10A6}"/>
              </a:ext>
            </a:extLst>
          </p:cNvPr>
          <p:cNvSpPr>
            <a:spLocks noGrp="1"/>
          </p:cNvSpPr>
          <p:nvPr>
            <p:ph type="title"/>
          </p:nvPr>
        </p:nvSpPr>
        <p:spPr>
          <a:xfrm>
            <a:off x="1295400" y="381000"/>
            <a:ext cx="9601200" cy="753208"/>
          </a:xfrm>
        </p:spPr>
        <p:txBody>
          <a:bodyPr/>
          <a:lstStyle/>
          <a:p>
            <a:pPr marL="274320" marR="0" lvl="0" indent="-228600" defTabSz="914400" rtl="0" eaLnBrk="1" fontAlgn="auto" latinLnBrk="0" hangingPunct="1">
              <a:lnSpc>
                <a:spcPct val="90000"/>
              </a:lnSpc>
              <a:spcBef>
                <a:spcPts val="1800"/>
              </a:spcBef>
              <a:spcAft>
                <a:spcPts val="0"/>
              </a:spcAft>
              <a:tabLst/>
              <a:defRPr/>
            </a:pPr>
            <a:r>
              <a:rPr lang="ja-JP" altLang="en-US" sz="2800" cap="none" dirty="0">
                <a:solidFill>
                  <a:srgbClr val="000000"/>
                </a:solidFill>
                <a:effectLst/>
                <a:latin typeface="メイリオ" panose="020B0604030504040204" pitchFamily="50" charset="-128"/>
                <a:ea typeface="メイリオ" panose="020B0604030504040204" pitchFamily="50" charset="-128"/>
                <a:cs typeface="+mn-cs"/>
              </a:rPr>
              <a:t>組織風土の</a:t>
            </a:r>
            <a:r>
              <a:rPr lang="en-US" altLang="ja-JP" sz="2800" cap="none" dirty="0">
                <a:solidFill>
                  <a:srgbClr val="000000"/>
                </a:solidFill>
                <a:effectLst/>
                <a:latin typeface="メイリオ" panose="020B0604030504040204" pitchFamily="50" charset="-128"/>
                <a:ea typeface="メイリオ" panose="020B0604030504040204" pitchFamily="50" charset="-128"/>
                <a:cs typeface="+mn-cs"/>
              </a:rPr>
              <a:t>4</a:t>
            </a:r>
            <a:r>
              <a:rPr lang="ja-JP" altLang="en-US" sz="2800" cap="none" dirty="0">
                <a:solidFill>
                  <a:srgbClr val="000000"/>
                </a:solidFill>
                <a:effectLst/>
                <a:latin typeface="メイリオ" panose="020B0604030504040204" pitchFamily="50" charset="-128"/>
                <a:ea typeface="メイリオ" panose="020B0604030504040204" pitchFamily="50" charset="-128"/>
                <a:cs typeface="+mn-cs"/>
              </a:rPr>
              <a:t>類型</a:t>
            </a:r>
            <a:endParaRPr kumimoji="1" lang="ja-JP" altLang="en-US" dirty="0"/>
          </a:p>
        </p:txBody>
      </p:sp>
      <p:graphicFrame>
        <p:nvGraphicFramePr>
          <p:cNvPr id="6" name="表 5">
            <a:extLst>
              <a:ext uri="{FF2B5EF4-FFF2-40B4-BE49-F238E27FC236}">
                <a16:creationId xmlns:a16="http://schemas.microsoft.com/office/drawing/2014/main" id="{66BAE7B8-AA7E-0CE8-031A-6F03CAE3DB18}"/>
              </a:ext>
            </a:extLst>
          </p:cNvPr>
          <p:cNvGraphicFramePr>
            <a:graphicFrameLocks noGrp="1"/>
          </p:cNvGraphicFramePr>
          <p:nvPr>
            <p:extLst>
              <p:ext uri="{D42A27DB-BD31-4B8C-83A1-F6EECF244321}">
                <p14:modId xmlns:p14="http://schemas.microsoft.com/office/powerpoint/2010/main" val="2587749453"/>
              </p:ext>
            </p:extLst>
          </p:nvPr>
        </p:nvGraphicFramePr>
        <p:xfrm>
          <a:off x="249115" y="1361505"/>
          <a:ext cx="11693769" cy="4724400"/>
        </p:xfrm>
        <a:graphic>
          <a:graphicData uri="http://schemas.openxmlformats.org/drawingml/2006/table">
            <a:tbl>
              <a:tblPr firstRow="1" bandRow="1">
                <a:tableStyleId>{B301B821-A1FF-4177-AEE7-76D212191A09}</a:tableStyleId>
              </a:tblPr>
              <a:tblGrid>
                <a:gridCol w="4070838">
                  <a:extLst>
                    <a:ext uri="{9D8B030D-6E8A-4147-A177-3AD203B41FA5}">
                      <a16:colId xmlns:a16="http://schemas.microsoft.com/office/drawing/2014/main" val="1557128562"/>
                    </a:ext>
                  </a:extLst>
                </a:gridCol>
                <a:gridCol w="7622931">
                  <a:extLst>
                    <a:ext uri="{9D8B030D-6E8A-4147-A177-3AD203B41FA5}">
                      <a16:colId xmlns:a16="http://schemas.microsoft.com/office/drawing/2014/main" val="2934180356"/>
                    </a:ext>
                  </a:extLst>
                </a:gridCol>
              </a:tblGrid>
              <a:tr h="370840">
                <a:tc>
                  <a:txBody>
                    <a:bodyPr/>
                    <a:lstStyle/>
                    <a:p>
                      <a:endParaRPr kumimoji="1" lang="ja-JP" altLang="en-US" sz="2800"/>
                    </a:p>
                  </a:txBody>
                  <a:tcPr/>
                </a:tc>
                <a:tc>
                  <a:txBody>
                    <a:bodyPr/>
                    <a:lstStyle/>
                    <a:p>
                      <a:endParaRPr kumimoji="1" lang="ja-JP" altLang="en-US" sz="2800"/>
                    </a:p>
                  </a:txBody>
                  <a:tcPr/>
                </a:tc>
                <a:extLst>
                  <a:ext uri="{0D108BD9-81ED-4DB2-BD59-A6C34878D82A}">
                    <a16:rowId xmlns:a16="http://schemas.microsoft.com/office/drawing/2014/main" val="1921812779"/>
                  </a:ext>
                </a:extLst>
              </a:tr>
              <a:tr h="370840">
                <a:tc>
                  <a:txBody>
                    <a:bodyPr/>
                    <a:lstStyle/>
                    <a:p>
                      <a:r>
                        <a:rPr kumimoji="1" lang="ja-JP" altLang="en-US" sz="2800" dirty="0"/>
                        <a:t>自立・つながり共存型</a:t>
                      </a:r>
                    </a:p>
                  </a:txBody>
                  <a:tcPr/>
                </a:tc>
                <a:tc>
                  <a:txBody>
                    <a:bodyPr/>
                    <a:lstStyle/>
                    <a:p>
                      <a:r>
                        <a:rPr kumimoji="1" lang="ja-JP" altLang="en-US" sz="2800" dirty="0"/>
                        <a:t>ひとりひとりが自律的に働きながら、同時に社員同士の横のつながりも形成される企業</a:t>
                      </a:r>
                    </a:p>
                  </a:txBody>
                  <a:tcPr/>
                </a:tc>
                <a:extLst>
                  <a:ext uri="{0D108BD9-81ED-4DB2-BD59-A6C34878D82A}">
                    <a16:rowId xmlns:a16="http://schemas.microsoft.com/office/drawing/2014/main" val="2708500504"/>
                  </a:ext>
                </a:extLst>
              </a:tr>
              <a:tr h="370840">
                <a:tc>
                  <a:txBody>
                    <a:bodyPr/>
                    <a:lstStyle/>
                    <a:p>
                      <a:r>
                        <a:rPr kumimoji="1" lang="ja-JP" altLang="en-US" sz="2800" dirty="0"/>
                        <a:t>日本的家族主義型</a:t>
                      </a:r>
                    </a:p>
                  </a:txBody>
                  <a:tcPr/>
                </a:tc>
                <a:tc>
                  <a:txBody>
                    <a:bodyPr/>
                    <a:lstStyle/>
                    <a:p>
                      <a:r>
                        <a:rPr kumimoji="1" lang="ja-JP" altLang="en-US" sz="2800" dirty="0"/>
                        <a:t>自律性は低めで経営者のトップダウンの指示に従う文化が強いが横のつながりがある企業</a:t>
                      </a:r>
                    </a:p>
                  </a:txBody>
                  <a:tcPr/>
                </a:tc>
                <a:extLst>
                  <a:ext uri="{0D108BD9-81ED-4DB2-BD59-A6C34878D82A}">
                    <a16:rowId xmlns:a16="http://schemas.microsoft.com/office/drawing/2014/main" val="3272213919"/>
                  </a:ext>
                </a:extLst>
              </a:tr>
              <a:tr h="370840">
                <a:tc>
                  <a:txBody>
                    <a:bodyPr/>
                    <a:lstStyle/>
                    <a:p>
                      <a:r>
                        <a:rPr kumimoji="1" lang="ja-JP" altLang="en-US" sz="2800" dirty="0"/>
                        <a:t>個人主義的成果主義型</a:t>
                      </a:r>
                    </a:p>
                  </a:txBody>
                  <a:tcPr/>
                </a:tc>
                <a:tc>
                  <a:txBody>
                    <a:bodyPr/>
                    <a:lstStyle/>
                    <a:p>
                      <a:r>
                        <a:rPr kumimoji="1" lang="ja-JP" altLang="en-US" sz="2800" dirty="0"/>
                        <a:t>横のつながりは薄いが、個々の社員が自主的に働いて成果を追い求めている企業</a:t>
                      </a:r>
                    </a:p>
                  </a:txBody>
                  <a:tcPr/>
                </a:tc>
                <a:extLst>
                  <a:ext uri="{0D108BD9-81ED-4DB2-BD59-A6C34878D82A}">
                    <a16:rowId xmlns:a16="http://schemas.microsoft.com/office/drawing/2014/main" val="1951580019"/>
                  </a:ext>
                </a:extLst>
              </a:tr>
              <a:tr h="370840">
                <a:tc>
                  <a:txBody>
                    <a:bodyPr/>
                    <a:lstStyle/>
                    <a:p>
                      <a:r>
                        <a:rPr kumimoji="1" lang="ja-JP" altLang="en-US" sz="2800" dirty="0"/>
                        <a:t>自立・つながり希薄型</a:t>
                      </a:r>
                    </a:p>
                  </a:txBody>
                  <a:tcPr/>
                </a:tc>
                <a:tc>
                  <a:txBody>
                    <a:bodyPr/>
                    <a:lstStyle/>
                    <a:p>
                      <a:r>
                        <a:rPr kumimoji="1" lang="ja-JP" altLang="en-US" sz="2800" dirty="0"/>
                        <a:t>横のつながりも薄く、個人は全体の方向性がよくわからず、トップダウンの指示待ちが多い企業</a:t>
                      </a:r>
                    </a:p>
                  </a:txBody>
                  <a:tcPr/>
                </a:tc>
                <a:extLst>
                  <a:ext uri="{0D108BD9-81ED-4DB2-BD59-A6C34878D82A}">
                    <a16:rowId xmlns:a16="http://schemas.microsoft.com/office/drawing/2014/main" val="2401964898"/>
                  </a:ext>
                </a:extLst>
              </a:tr>
            </a:tbl>
          </a:graphicData>
        </a:graphic>
      </p:graphicFrame>
    </p:spTree>
    <p:extLst>
      <p:ext uri="{BB962C8B-B14F-4D97-AF65-F5344CB8AC3E}">
        <p14:creationId xmlns:p14="http://schemas.microsoft.com/office/powerpoint/2010/main" val="420039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2F75E-4827-6C39-F113-5BF83E2EEBE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D41FB4C-40BF-EDC1-C32A-30DFE46C4298}"/>
              </a:ext>
            </a:extLst>
          </p:cNvPr>
          <p:cNvSpPr>
            <a:spLocks noGrp="1"/>
          </p:cNvSpPr>
          <p:nvPr>
            <p:ph type="title"/>
          </p:nvPr>
        </p:nvSpPr>
        <p:spPr>
          <a:xfrm>
            <a:off x="465992" y="381000"/>
            <a:ext cx="10430608" cy="753208"/>
          </a:xfrm>
        </p:spPr>
        <p:txBody>
          <a:bodyPr>
            <a:normAutofit/>
          </a:bodyPr>
          <a:lstStyle/>
          <a:p>
            <a:pPr marL="274320" marR="0" lvl="0" indent="-228600" defTabSz="914400" rtl="0" eaLnBrk="1" fontAlgn="auto" latinLnBrk="0" hangingPunct="1">
              <a:lnSpc>
                <a:spcPct val="90000"/>
              </a:lnSpc>
              <a:spcBef>
                <a:spcPts val="1800"/>
              </a:spcBef>
              <a:spcAft>
                <a:spcPts val="0"/>
              </a:spcAft>
              <a:tabLst/>
              <a:defRPr/>
            </a:pPr>
            <a:r>
              <a:rPr kumimoji="1" lang="ja-JP" altLang="en-US" sz="36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クランカルチャー</a:t>
            </a:r>
            <a:endParaRPr kumimoji="1" lang="ja-JP" altLang="en-US" sz="4000" dirty="0"/>
          </a:p>
        </p:txBody>
      </p:sp>
      <p:sp>
        <p:nvSpPr>
          <p:cNvPr id="4" name="コンテンツ プレースホルダー 3">
            <a:extLst>
              <a:ext uri="{FF2B5EF4-FFF2-40B4-BE49-F238E27FC236}">
                <a16:creationId xmlns:a16="http://schemas.microsoft.com/office/drawing/2014/main" id="{6FB5F865-1D88-8E36-2E0F-7F198ED29584}"/>
              </a:ext>
            </a:extLst>
          </p:cNvPr>
          <p:cNvSpPr>
            <a:spLocks noGrp="1"/>
          </p:cNvSpPr>
          <p:nvPr>
            <p:ph sz="half" idx="2"/>
          </p:nvPr>
        </p:nvSpPr>
        <p:spPr>
          <a:xfrm>
            <a:off x="325315" y="1222131"/>
            <a:ext cx="11324493" cy="4615961"/>
          </a:xfrm>
        </p:spPr>
        <p:txBody>
          <a:bodyPr>
            <a:normAutofit/>
          </a:bodyPr>
          <a:lstStyle/>
          <a:p>
            <a:pPr marL="45720" indent="0">
              <a:buNone/>
            </a:pPr>
            <a:r>
              <a:rPr kumimoji="1" lang="ja-JP" altLang="en-US" sz="3200" b="1" dirty="0"/>
              <a:t>クランカルチャー（</a:t>
            </a:r>
            <a:r>
              <a:rPr kumimoji="1" lang="en-US" altLang="ja-JP" sz="3200" b="1" dirty="0"/>
              <a:t>Clan Culture</a:t>
            </a:r>
            <a:r>
              <a:rPr kumimoji="1" lang="ja-JP" altLang="en-US" sz="3200" b="1" dirty="0"/>
              <a:t>：家族文化）とは、企業などの組織において、メンバー間の親密なつながり、チームワーク、そして仲間意識を最も重視する組織文化を指します。従業員を「家族」のように捉え、信頼関係や協調性を重んじるのが特徴です。</a:t>
            </a:r>
            <a:endParaRPr kumimoji="1" lang="en-US" altLang="ja-JP" sz="3200" b="1" dirty="0"/>
          </a:p>
          <a:p>
            <a:pPr marL="45720" indent="0">
              <a:buNone/>
            </a:pPr>
            <a:r>
              <a:rPr kumimoji="1" lang="ja-JP" altLang="en-US" sz="3200" b="1" dirty="0"/>
              <a:t>この文化が過度に傾くと、忖度、癒着、派閥として批判の対象となります。</a:t>
            </a:r>
            <a:endParaRPr kumimoji="1" lang="en-US" altLang="ja-JP" sz="3200" b="1" dirty="0"/>
          </a:p>
        </p:txBody>
      </p:sp>
    </p:spTree>
    <p:extLst>
      <p:ext uri="{BB962C8B-B14F-4D97-AF65-F5344CB8AC3E}">
        <p14:creationId xmlns:p14="http://schemas.microsoft.com/office/powerpoint/2010/main" val="30745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76D4D-CE37-06BD-AE73-D342DA83079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A45ACFB-1821-575F-C549-CE706E43105E}"/>
              </a:ext>
            </a:extLst>
          </p:cNvPr>
          <p:cNvSpPr>
            <a:spLocks noGrp="1"/>
          </p:cNvSpPr>
          <p:nvPr>
            <p:ph type="title"/>
          </p:nvPr>
        </p:nvSpPr>
        <p:spPr>
          <a:xfrm>
            <a:off x="1295400" y="381000"/>
            <a:ext cx="9601200" cy="753208"/>
          </a:xfrm>
        </p:spPr>
        <p:txBody>
          <a:bodyPr>
            <a:normAutofit/>
          </a:bodyPr>
          <a:lstStyle/>
          <a:p>
            <a:pPr marL="274320" marR="0" lvl="0" indent="-228600" defTabSz="914400" rtl="0" eaLnBrk="1" fontAlgn="auto" latinLnBrk="0" hangingPunct="1">
              <a:lnSpc>
                <a:spcPct val="90000"/>
              </a:lnSpc>
              <a:spcBef>
                <a:spcPts val="1800"/>
              </a:spcBef>
              <a:spcAft>
                <a:spcPts val="0"/>
              </a:spcAft>
              <a:tabLst/>
              <a:defRPr/>
            </a:pPr>
            <a:r>
              <a:rPr kumimoji="1" lang="ja-JP" altLang="en-US"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ウェルビーイング</a:t>
            </a:r>
            <a:endParaRPr kumimoji="1" lang="ja-JP" altLang="en-US" sz="3600" dirty="0"/>
          </a:p>
        </p:txBody>
      </p:sp>
      <p:sp>
        <p:nvSpPr>
          <p:cNvPr id="4" name="コンテンツ プレースホルダー 3">
            <a:extLst>
              <a:ext uri="{FF2B5EF4-FFF2-40B4-BE49-F238E27FC236}">
                <a16:creationId xmlns:a16="http://schemas.microsoft.com/office/drawing/2014/main" id="{C9BF6E95-FF74-3530-01F0-23430500E2A3}"/>
              </a:ext>
            </a:extLst>
          </p:cNvPr>
          <p:cNvSpPr>
            <a:spLocks noGrp="1"/>
          </p:cNvSpPr>
          <p:nvPr>
            <p:ph sz="half" idx="2"/>
          </p:nvPr>
        </p:nvSpPr>
        <p:spPr>
          <a:xfrm>
            <a:off x="325315" y="1327639"/>
            <a:ext cx="11324493" cy="2488224"/>
          </a:xfrm>
        </p:spPr>
        <p:txBody>
          <a:bodyPr>
            <a:normAutofit/>
          </a:bodyPr>
          <a:lstStyle/>
          <a:p>
            <a:pPr marL="45720" indent="0">
              <a:buNone/>
            </a:pPr>
            <a:r>
              <a:rPr kumimoji="1" lang="ja-JP" altLang="en-US" sz="3200" b="1" dirty="0"/>
              <a:t>ウェルビーイング（</a:t>
            </a:r>
            <a:r>
              <a:rPr kumimoji="1" lang="en-US" altLang="ja-JP" sz="3200" b="1" dirty="0"/>
              <a:t>Well-being</a:t>
            </a:r>
            <a:r>
              <a:rPr kumimoji="1" lang="ja-JP" altLang="en-US" sz="3200" b="1" dirty="0"/>
              <a:t>）とは、身体的・精神的・社会的に「満たされた良い状態」にあることを指す包括的な概念です。単に病気や怪我をしていない（健康である）というだけでなく、生きがいや満足感といった持続的な幸福を含みます。</a:t>
            </a:r>
          </a:p>
        </p:txBody>
      </p:sp>
      <p:sp>
        <p:nvSpPr>
          <p:cNvPr id="5" name="テキスト ボックス 4">
            <a:extLst>
              <a:ext uri="{FF2B5EF4-FFF2-40B4-BE49-F238E27FC236}">
                <a16:creationId xmlns:a16="http://schemas.microsoft.com/office/drawing/2014/main" id="{FC1DA89C-5521-D7C2-E619-943D214BCA4A}"/>
              </a:ext>
            </a:extLst>
          </p:cNvPr>
          <p:cNvSpPr txBox="1"/>
          <p:nvPr/>
        </p:nvSpPr>
        <p:spPr>
          <a:xfrm>
            <a:off x="428624" y="4009294"/>
            <a:ext cx="11221183" cy="1077218"/>
          </a:xfrm>
          <a:prstGeom prst="rect">
            <a:avLst/>
          </a:prstGeom>
          <a:solidFill>
            <a:schemeClr val="accent6">
              <a:lumMod val="40000"/>
              <a:lumOff val="60000"/>
            </a:schemeClr>
          </a:solidFill>
        </p:spPr>
        <p:txBody>
          <a:bodyPr wrap="square">
            <a:spAutoFit/>
          </a:bodyPr>
          <a:lstStyle/>
          <a:p>
            <a:r>
              <a:rPr lang="ja-JP" altLang="ja-JP" sz="3200" dirty="0"/>
              <a:t>次期教育振興基本計画における方向性</a:t>
            </a:r>
            <a:r>
              <a:rPr lang="ja-JP" altLang="en-US" sz="3200" dirty="0"/>
              <a:t>にもウェルビーイングの向上がうたわれています。</a:t>
            </a:r>
          </a:p>
        </p:txBody>
      </p:sp>
    </p:spTree>
    <p:extLst>
      <p:ext uri="{BB962C8B-B14F-4D97-AF65-F5344CB8AC3E}">
        <p14:creationId xmlns:p14="http://schemas.microsoft.com/office/powerpoint/2010/main" val="1487494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5BFF4-D59B-258A-31C0-EDA68D039410}"/>
            </a:ext>
          </a:extLst>
        </p:cNvPr>
        <p:cNvGrpSpPr/>
        <p:nvPr/>
      </p:nvGrpSpPr>
      <p:grpSpPr>
        <a:xfrm>
          <a:off x="0" y="0"/>
          <a:ext cx="0" cy="0"/>
          <a:chOff x="0" y="0"/>
          <a:chExt cx="0" cy="0"/>
        </a:xfrm>
      </p:grpSpPr>
      <p:graphicFrame>
        <p:nvGraphicFramePr>
          <p:cNvPr id="3" name="コンテンツ プレースホルダー 2">
            <a:extLst>
              <a:ext uri="{FF2B5EF4-FFF2-40B4-BE49-F238E27FC236}">
                <a16:creationId xmlns:a16="http://schemas.microsoft.com/office/drawing/2014/main" id="{2195EC6D-337F-C2A4-4B69-8B020AD60F78}"/>
              </a:ext>
            </a:extLst>
          </p:cNvPr>
          <p:cNvGraphicFramePr>
            <a:graphicFrameLocks noGrp="1"/>
          </p:cNvGraphicFramePr>
          <p:nvPr>
            <p:ph sz="half" idx="2"/>
            <p:extLst>
              <p:ext uri="{D42A27DB-BD31-4B8C-83A1-F6EECF244321}">
                <p14:modId xmlns:p14="http://schemas.microsoft.com/office/powerpoint/2010/main" val="2681924596"/>
              </p:ext>
            </p:extLst>
          </p:nvPr>
        </p:nvGraphicFramePr>
        <p:xfrm>
          <a:off x="305533" y="167051"/>
          <a:ext cx="4301636" cy="5266594"/>
        </p:xfrm>
        <a:graphic>
          <a:graphicData uri="http://schemas.openxmlformats.org/drawingml/2006/table">
            <a:tbl>
              <a:tblPr/>
              <a:tblGrid>
                <a:gridCol w="2113297">
                  <a:extLst>
                    <a:ext uri="{9D8B030D-6E8A-4147-A177-3AD203B41FA5}">
                      <a16:colId xmlns:a16="http://schemas.microsoft.com/office/drawing/2014/main" val="4046231503"/>
                    </a:ext>
                  </a:extLst>
                </a:gridCol>
                <a:gridCol w="2188339">
                  <a:extLst>
                    <a:ext uri="{9D8B030D-6E8A-4147-A177-3AD203B41FA5}">
                      <a16:colId xmlns:a16="http://schemas.microsoft.com/office/drawing/2014/main" val="2597641072"/>
                    </a:ext>
                  </a:extLst>
                </a:gridCol>
              </a:tblGrid>
              <a:tr h="1318058">
                <a:tc>
                  <a:txBody>
                    <a:bodyPr/>
                    <a:lstStyle/>
                    <a:p>
                      <a:pPr algn="ctr">
                        <a:spcAft>
                          <a:spcPts val="1500"/>
                        </a:spcAft>
                        <a:buNone/>
                      </a:pPr>
                      <a:r>
                        <a:rPr lang="ja-JP" sz="2400" b="0">
                          <a:effectLst/>
                        </a:rPr>
                        <a:t>国（一部抜粋）</a:t>
                      </a:r>
                      <a:endParaRPr lang="ja-JP" sz="2400">
                        <a:effectLst/>
                      </a:endParaRPr>
                    </a:p>
                  </a:txBody>
                  <a:tcPr marL="50105" marR="50105" marT="30063" marB="30063"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a:spcAft>
                          <a:spcPts val="1500"/>
                        </a:spcAft>
                        <a:buNone/>
                      </a:pPr>
                      <a:r>
                        <a:rPr lang="ja-JP" sz="2400" b="0">
                          <a:effectLst/>
                        </a:rPr>
                        <a:t>ウェルビーイング満足度</a:t>
                      </a:r>
                      <a:endParaRPr lang="ja-JP" sz="2400">
                        <a:effectLst/>
                      </a:endParaRPr>
                    </a:p>
                  </a:txBody>
                  <a:tcPr marL="50105" marR="50105" marT="30063" marB="30063"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957631368"/>
                  </a:ext>
                </a:extLst>
              </a:tr>
              <a:tr h="493567">
                <a:tc>
                  <a:txBody>
                    <a:bodyPr/>
                    <a:lstStyle/>
                    <a:p>
                      <a:pPr algn="ctr">
                        <a:spcAft>
                          <a:spcPts val="1500"/>
                        </a:spcAft>
                        <a:buNone/>
                      </a:pPr>
                      <a:r>
                        <a:rPr lang="ja-JP" sz="2400" b="0" dirty="0">
                          <a:effectLst/>
                        </a:rPr>
                        <a:t>インド</a:t>
                      </a:r>
                      <a:endParaRPr lang="ja-JP" sz="2400" dirty="0">
                        <a:effectLst/>
                      </a:endParaRPr>
                    </a:p>
                  </a:txBody>
                  <a:tcPr marL="50105" marR="50105" marT="30063" marB="30063"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a:spcAft>
                          <a:spcPts val="1500"/>
                        </a:spcAft>
                        <a:buNone/>
                      </a:pPr>
                      <a:r>
                        <a:rPr lang="ja-JP" sz="2400" b="0" dirty="0">
                          <a:effectLst/>
                        </a:rPr>
                        <a:t>88％</a:t>
                      </a:r>
                      <a:endParaRPr lang="ja-JP" sz="2400" dirty="0">
                        <a:effectLst/>
                      </a:endParaRPr>
                    </a:p>
                  </a:txBody>
                  <a:tcPr marL="50105" marR="50105" marT="30063" marB="30063"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407074728"/>
                  </a:ext>
                </a:extLst>
              </a:tr>
              <a:tr h="493567">
                <a:tc>
                  <a:txBody>
                    <a:bodyPr/>
                    <a:lstStyle/>
                    <a:p>
                      <a:pPr algn="ctr">
                        <a:spcAft>
                          <a:spcPts val="1500"/>
                        </a:spcAft>
                        <a:buNone/>
                      </a:pPr>
                      <a:r>
                        <a:rPr lang="ja-JP" sz="2400" b="0" dirty="0">
                          <a:effectLst/>
                        </a:rPr>
                        <a:t>メキシコ</a:t>
                      </a:r>
                      <a:endParaRPr lang="ja-JP" sz="2400" dirty="0">
                        <a:effectLst/>
                      </a:endParaRPr>
                    </a:p>
                  </a:txBody>
                  <a:tcPr marL="50105" marR="50105" marT="30063" marB="30063"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a:spcAft>
                          <a:spcPts val="1500"/>
                        </a:spcAft>
                        <a:buNone/>
                      </a:pPr>
                      <a:r>
                        <a:rPr lang="ja-JP" sz="2400" b="0" dirty="0">
                          <a:effectLst/>
                        </a:rPr>
                        <a:t>81％</a:t>
                      </a:r>
                      <a:endParaRPr lang="ja-JP" sz="2400" dirty="0">
                        <a:effectLst/>
                      </a:endParaRPr>
                    </a:p>
                  </a:txBody>
                  <a:tcPr marL="50105" marR="50105" marT="30063" marB="30063"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995134118"/>
                  </a:ext>
                </a:extLst>
              </a:tr>
              <a:tr h="493567">
                <a:tc>
                  <a:txBody>
                    <a:bodyPr/>
                    <a:lstStyle/>
                    <a:p>
                      <a:pPr algn="ctr">
                        <a:spcAft>
                          <a:spcPts val="1500"/>
                        </a:spcAft>
                        <a:buNone/>
                      </a:pPr>
                      <a:r>
                        <a:rPr lang="ja-JP" sz="2400" b="0">
                          <a:effectLst/>
                        </a:rPr>
                        <a:t>アメリカ</a:t>
                      </a:r>
                      <a:endParaRPr lang="ja-JP" sz="2400">
                        <a:effectLst/>
                      </a:endParaRPr>
                    </a:p>
                  </a:txBody>
                  <a:tcPr marL="50105" marR="50105" marT="30063" marB="30063"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a:spcAft>
                          <a:spcPts val="1500"/>
                        </a:spcAft>
                        <a:buNone/>
                      </a:pPr>
                      <a:r>
                        <a:rPr lang="ja-JP" sz="2400" b="0" dirty="0">
                          <a:effectLst/>
                        </a:rPr>
                        <a:t>77％</a:t>
                      </a:r>
                      <a:endParaRPr lang="ja-JP" sz="2400" dirty="0">
                        <a:effectLst/>
                      </a:endParaRPr>
                    </a:p>
                  </a:txBody>
                  <a:tcPr marL="50105" marR="50105" marT="30063" marB="30063"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532255896"/>
                  </a:ext>
                </a:extLst>
              </a:tr>
              <a:tr h="493567">
                <a:tc>
                  <a:txBody>
                    <a:bodyPr/>
                    <a:lstStyle/>
                    <a:p>
                      <a:pPr algn="ctr">
                        <a:spcAft>
                          <a:spcPts val="1500"/>
                        </a:spcAft>
                        <a:buNone/>
                      </a:pPr>
                      <a:r>
                        <a:rPr lang="ja-JP" sz="2400" b="0">
                          <a:effectLst/>
                        </a:rPr>
                        <a:t>ドイツ</a:t>
                      </a:r>
                      <a:endParaRPr lang="ja-JP" sz="2400">
                        <a:effectLst/>
                      </a:endParaRPr>
                    </a:p>
                  </a:txBody>
                  <a:tcPr marL="50105" marR="50105" marT="30063" marB="30063"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a:spcAft>
                          <a:spcPts val="1500"/>
                        </a:spcAft>
                        <a:buNone/>
                      </a:pPr>
                      <a:r>
                        <a:rPr lang="ja-JP" sz="2400" b="0" dirty="0">
                          <a:effectLst/>
                        </a:rPr>
                        <a:t>74％</a:t>
                      </a:r>
                      <a:endParaRPr lang="ja-JP" sz="2400" dirty="0">
                        <a:effectLst/>
                      </a:endParaRPr>
                    </a:p>
                  </a:txBody>
                  <a:tcPr marL="50105" marR="50105" marT="30063" marB="30063"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574159414"/>
                  </a:ext>
                </a:extLst>
              </a:tr>
              <a:tr h="493567">
                <a:tc>
                  <a:txBody>
                    <a:bodyPr/>
                    <a:lstStyle/>
                    <a:p>
                      <a:pPr algn="ctr">
                        <a:spcAft>
                          <a:spcPts val="1500"/>
                        </a:spcAft>
                        <a:buNone/>
                      </a:pPr>
                      <a:r>
                        <a:rPr lang="ja-JP" sz="2400" b="0">
                          <a:effectLst/>
                        </a:rPr>
                        <a:t>イギリス</a:t>
                      </a:r>
                      <a:endParaRPr lang="ja-JP" sz="2400">
                        <a:effectLst/>
                      </a:endParaRPr>
                    </a:p>
                  </a:txBody>
                  <a:tcPr marL="50105" marR="50105" marT="30063" marB="30063"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a:spcAft>
                          <a:spcPts val="1500"/>
                        </a:spcAft>
                        <a:buNone/>
                      </a:pPr>
                      <a:r>
                        <a:rPr lang="ja-JP" sz="2400" b="0">
                          <a:effectLst/>
                        </a:rPr>
                        <a:t>71％</a:t>
                      </a:r>
                      <a:endParaRPr lang="ja-JP" sz="2400">
                        <a:effectLst/>
                      </a:endParaRPr>
                    </a:p>
                  </a:txBody>
                  <a:tcPr marL="50105" marR="50105" marT="30063" marB="30063"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018340164"/>
                  </a:ext>
                </a:extLst>
              </a:tr>
              <a:tr h="493567">
                <a:tc>
                  <a:txBody>
                    <a:bodyPr/>
                    <a:lstStyle/>
                    <a:p>
                      <a:pPr algn="ctr">
                        <a:spcAft>
                          <a:spcPts val="1500"/>
                        </a:spcAft>
                        <a:buNone/>
                      </a:pPr>
                      <a:r>
                        <a:rPr lang="ja-JP" sz="2400" b="0">
                          <a:effectLst/>
                        </a:rPr>
                        <a:t>フランス</a:t>
                      </a:r>
                      <a:endParaRPr lang="ja-JP" sz="2400">
                        <a:effectLst/>
                      </a:endParaRPr>
                    </a:p>
                  </a:txBody>
                  <a:tcPr marL="50105" marR="50105" marT="30063" marB="30063"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a:spcAft>
                          <a:spcPts val="1500"/>
                        </a:spcAft>
                        <a:buNone/>
                      </a:pPr>
                      <a:r>
                        <a:rPr lang="ja-JP" sz="2400" b="0">
                          <a:effectLst/>
                        </a:rPr>
                        <a:t>67％</a:t>
                      </a:r>
                      <a:endParaRPr lang="ja-JP" sz="2400">
                        <a:effectLst/>
                      </a:endParaRPr>
                    </a:p>
                  </a:txBody>
                  <a:tcPr marL="50105" marR="50105" marT="30063" marB="30063"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67369612"/>
                  </a:ext>
                </a:extLst>
              </a:tr>
              <a:tr h="493567">
                <a:tc>
                  <a:txBody>
                    <a:bodyPr/>
                    <a:lstStyle/>
                    <a:p>
                      <a:pPr algn="ctr">
                        <a:spcAft>
                          <a:spcPts val="1500"/>
                        </a:spcAft>
                        <a:buNone/>
                      </a:pPr>
                      <a:r>
                        <a:rPr lang="ja-JP" sz="2400" b="0">
                          <a:effectLst/>
                        </a:rPr>
                        <a:t>イタリア</a:t>
                      </a:r>
                      <a:endParaRPr lang="ja-JP" sz="2400">
                        <a:effectLst/>
                      </a:endParaRPr>
                    </a:p>
                  </a:txBody>
                  <a:tcPr marL="50105" marR="50105" marT="30063" marB="30063"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a:spcAft>
                          <a:spcPts val="1500"/>
                        </a:spcAft>
                        <a:buNone/>
                      </a:pPr>
                      <a:r>
                        <a:rPr lang="ja-JP" sz="2400" b="0" dirty="0">
                          <a:effectLst/>
                        </a:rPr>
                        <a:t>63％</a:t>
                      </a:r>
                      <a:endParaRPr lang="ja-JP" sz="2400" dirty="0">
                        <a:effectLst/>
                      </a:endParaRPr>
                    </a:p>
                  </a:txBody>
                  <a:tcPr marL="50105" marR="50105" marT="30063" marB="30063"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161094851"/>
                  </a:ext>
                </a:extLst>
              </a:tr>
              <a:tr h="493567">
                <a:tc>
                  <a:txBody>
                    <a:bodyPr/>
                    <a:lstStyle/>
                    <a:p>
                      <a:pPr algn="ctr">
                        <a:spcAft>
                          <a:spcPts val="1500"/>
                        </a:spcAft>
                        <a:buNone/>
                      </a:pPr>
                      <a:r>
                        <a:rPr lang="ja-JP" sz="2400" b="0">
                          <a:effectLst/>
                        </a:rPr>
                        <a:t>日本</a:t>
                      </a:r>
                      <a:endParaRPr lang="ja-JP" sz="2400">
                        <a:effectLst/>
                      </a:endParaRPr>
                    </a:p>
                  </a:txBody>
                  <a:tcPr marL="50105" marR="50105" marT="30063" marB="30063"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a:noFill/>
                    </a:lnB>
                    <a:solidFill>
                      <a:srgbClr val="FFFFFF"/>
                    </a:solidFill>
                  </a:tcPr>
                </a:tc>
                <a:tc>
                  <a:txBody>
                    <a:bodyPr/>
                    <a:lstStyle/>
                    <a:p>
                      <a:pPr algn="ctr">
                        <a:spcAft>
                          <a:spcPts val="1500"/>
                        </a:spcAft>
                        <a:buNone/>
                      </a:pPr>
                      <a:r>
                        <a:rPr lang="ja-JP" sz="2400" b="0" dirty="0">
                          <a:effectLst/>
                        </a:rPr>
                        <a:t>44％</a:t>
                      </a:r>
                      <a:endParaRPr lang="ja-JP" sz="2400" dirty="0">
                        <a:effectLst/>
                      </a:endParaRPr>
                    </a:p>
                  </a:txBody>
                  <a:tcPr marL="50105" marR="50105" marT="30063" marB="30063"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24255584"/>
                  </a:ext>
                </a:extLst>
              </a:tr>
            </a:tbl>
          </a:graphicData>
        </a:graphic>
      </p:graphicFrame>
      <p:sp>
        <p:nvSpPr>
          <p:cNvPr id="14" name="テキスト ボックス 13">
            <a:extLst>
              <a:ext uri="{FF2B5EF4-FFF2-40B4-BE49-F238E27FC236}">
                <a16:creationId xmlns:a16="http://schemas.microsoft.com/office/drawing/2014/main" id="{2795D3B3-5732-65A1-3249-35B8DBEA6029}"/>
              </a:ext>
            </a:extLst>
          </p:cNvPr>
          <p:cNvSpPr txBox="1"/>
          <p:nvPr/>
        </p:nvSpPr>
        <p:spPr>
          <a:xfrm>
            <a:off x="305533" y="5615543"/>
            <a:ext cx="4301636" cy="584775"/>
          </a:xfrm>
          <a:prstGeom prst="rect">
            <a:avLst/>
          </a:prstGeom>
          <a:noFill/>
        </p:spPr>
        <p:txBody>
          <a:bodyPr wrap="square">
            <a:spAutoFit/>
          </a:bodyPr>
          <a:lstStyle/>
          <a:p>
            <a:r>
              <a:rPr lang="ja-JP" altLang="en-US" sz="1600" dirty="0"/>
              <a:t>参考：株式会社バークレーヴァウチャーズ　</a:t>
            </a:r>
            <a:r>
              <a:rPr lang="en-US" altLang="ja-JP" sz="1600" dirty="0"/>
              <a:t>2016</a:t>
            </a:r>
            <a:r>
              <a:rPr lang="ja-JP" altLang="en-US" sz="1600" dirty="0"/>
              <a:t>年度</a:t>
            </a:r>
            <a:r>
              <a:rPr lang="en-US" altLang="ja-JP" sz="1600" dirty="0" err="1"/>
              <a:t>Edenred</a:t>
            </a:r>
            <a:r>
              <a:rPr lang="en-US" altLang="ja-JP" sz="1600" dirty="0"/>
              <a:t>-Ipsos Barometer</a:t>
            </a:r>
            <a:r>
              <a:rPr lang="ja-JP" altLang="en-US" sz="1600" dirty="0"/>
              <a:t>調査</a:t>
            </a:r>
          </a:p>
        </p:txBody>
      </p:sp>
      <p:sp>
        <p:nvSpPr>
          <p:cNvPr id="18" name="テキスト ボックス 17">
            <a:extLst>
              <a:ext uri="{FF2B5EF4-FFF2-40B4-BE49-F238E27FC236}">
                <a16:creationId xmlns:a16="http://schemas.microsoft.com/office/drawing/2014/main" id="{BAB8FFF8-2C79-3302-0B1A-C608CB155834}"/>
              </a:ext>
            </a:extLst>
          </p:cNvPr>
          <p:cNvSpPr txBox="1"/>
          <p:nvPr/>
        </p:nvSpPr>
        <p:spPr>
          <a:xfrm>
            <a:off x="4800601" y="304808"/>
            <a:ext cx="7085866" cy="923330"/>
          </a:xfrm>
          <a:prstGeom prst="rect">
            <a:avLst/>
          </a:prstGeom>
          <a:noFill/>
        </p:spPr>
        <p:txBody>
          <a:bodyPr wrap="square">
            <a:spAutoFit/>
          </a:bodyPr>
          <a:lstStyle/>
          <a:p>
            <a:r>
              <a:rPr lang="ja-JP" altLang="ja-JP" dirty="0"/>
              <a:t>心理的ウェルビーイング (MIDUS-II version) 42 項目 </a:t>
            </a:r>
            <a:endParaRPr lang="en-US" altLang="ja-JP" dirty="0"/>
          </a:p>
          <a:p>
            <a:r>
              <a:rPr lang="ja-JP" altLang="ja-JP" dirty="0"/>
              <a:t>●文章それぞれについて、どのくらい「そう思う」または「そう思わない」か、あてはまる数字 1 つに○をつけてください。</a:t>
            </a:r>
            <a:endParaRPr lang="ja-JP" altLang="en-US" dirty="0"/>
          </a:p>
        </p:txBody>
      </p:sp>
      <p:pic>
        <p:nvPicPr>
          <p:cNvPr id="22" name="図 21">
            <a:extLst>
              <a:ext uri="{FF2B5EF4-FFF2-40B4-BE49-F238E27FC236}">
                <a16:creationId xmlns:a16="http://schemas.microsoft.com/office/drawing/2014/main" id="{7EE9B4FB-1495-7D4A-0098-28EDA8D3FC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7228" y="1311930"/>
            <a:ext cx="5398463" cy="4644782"/>
          </a:xfrm>
          <a:prstGeom prst="rect">
            <a:avLst/>
          </a:prstGeom>
        </p:spPr>
      </p:pic>
    </p:spTree>
    <p:extLst>
      <p:ext uri="{BB962C8B-B14F-4D97-AF65-F5344CB8AC3E}">
        <p14:creationId xmlns:p14="http://schemas.microsoft.com/office/powerpoint/2010/main" val="3901306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F8446-6B2A-BD8E-3C4F-C645A43824EA}"/>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FCD6EBE3-8B15-E434-2A9A-5601FCDFEF65}"/>
              </a:ext>
            </a:extLst>
          </p:cNvPr>
          <p:cNvSpPr>
            <a:spLocks noGrp="1"/>
          </p:cNvSpPr>
          <p:nvPr>
            <p:ph type="title"/>
          </p:nvPr>
        </p:nvSpPr>
        <p:spPr>
          <a:xfrm>
            <a:off x="476982" y="205155"/>
            <a:ext cx="9601200" cy="753208"/>
          </a:xfrm>
        </p:spPr>
        <p:txBody>
          <a:bodyPr/>
          <a:lstStyle/>
          <a:p>
            <a:pPr marL="274320" marR="0" lvl="0" indent="-228600" defTabSz="914400" rtl="0" eaLnBrk="1" fontAlgn="auto" latinLnBrk="0" hangingPunct="1">
              <a:lnSpc>
                <a:spcPct val="90000"/>
              </a:lnSpc>
              <a:spcBef>
                <a:spcPts val="1800"/>
              </a:spcBef>
              <a:spcAft>
                <a:spcPts val="0"/>
              </a:spcAft>
              <a:tabLst/>
              <a:defRPr/>
            </a:pPr>
            <a:r>
              <a:rPr kumimoji="1" lang="ja-JP" altLang="en-US" sz="2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ウェルビーイングを向上させるメリット</a:t>
            </a:r>
            <a:endParaRPr kumimoji="1" lang="ja-JP" altLang="en-US" dirty="0"/>
          </a:p>
        </p:txBody>
      </p:sp>
      <p:sp>
        <p:nvSpPr>
          <p:cNvPr id="8" name="テキスト ボックス 7">
            <a:extLst>
              <a:ext uri="{FF2B5EF4-FFF2-40B4-BE49-F238E27FC236}">
                <a16:creationId xmlns:a16="http://schemas.microsoft.com/office/drawing/2014/main" id="{C4B20849-DCD2-A337-A241-6A3B2C5E7630}"/>
              </a:ext>
            </a:extLst>
          </p:cNvPr>
          <p:cNvSpPr txBox="1"/>
          <p:nvPr/>
        </p:nvSpPr>
        <p:spPr>
          <a:xfrm>
            <a:off x="705582" y="1296336"/>
            <a:ext cx="4736856" cy="400110"/>
          </a:xfrm>
          <a:prstGeom prst="rect">
            <a:avLst/>
          </a:prstGeom>
          <a:noFill/>
        </p:spPr>
        <p:txBody>
          <a:bodyPr wrap="square">
            <a:spAutoFit/>
          </a:bodyPr>
          <a:lstStyle/>
          <a:p>
            <a:r>
              <a:rPr lang="ja-JP" altLang="en-US" sz="2000" b="1" dirty="0">
                <a:solidFill>
                  <a:srgbClr val="FF0000"/>
                </a:solidFill>
              </a:rPr>
              <a:t>モチベーションや生産性が向上する</a:t>
            </a:r>
          </a:p>
        </p:txBody>
      </p:sp>
      <p:graphicFrame>
        <p:nvGraphicFramePr>
          <p:cNvPr id="9" name="表 8">
            <a:extLst>
              <a:ext uri="{FF2B5EF4-FFF2-40B4-BE49-F238E27FC236}">
                <a16:creationId xmlns:a16="http://schemas.microsoft.com/office/drawing/2014/main" id="{59FB0EA4-49BE-F9BC-8443-1A36643482EE}"/>
              </a:ext>
            </a:extLst>
          </p:cNvPr>
          <p:cNvGraphicFramePr>
            <a:graphicFrameLocks noGrp="1"/>
          </p:cNvGraphicFramePr>
          <p:nvPr>
            <p:extLst>
              <p:ext uri="{D42A27DB-BD31-4B8C-83A1-F6EECF244321}">
                <p14:modId xmlns:p14="http://schemas.microsoft.com/office/powerpoint/2010/main" val="3984982461"/>
              </p:ext>
            </p:extLst>
          </p:nvPr>
        </p:nvGraphicFramePr>
        <p:xfrm>
          <a:off x="1451728" y="2254348"/>
          <a:ext cx="2903455" cy="3656257"/>
        </p:xfrm>
        <a:graphic>
          <a:graphicData uri="http://schemas.openxmlformats.org/drawingml/2006/table">
            <a:tbl>
              <a:tblPr/>
              <a:tblGrid>
                <a:gridCol w="1492839">
                  <a:extLst>
                    <a:ext uri="{9D8B030D-6E8A-4147-A177-3AD203B41FA5}">
                      <a16:colId xmlns:a16="http://schemas.microsoft.com/office/drawing/2014/main" val="3289489525"/>
                    </a:ext>
                  </a:extLst>
                </a:gridCol>
                <a:gridCol w="1410616">
                  <a:extLst>
                    <a:ext uri="{9D8B030D-6E8A-4147-A177-3AD203B41FA5}">
                      <a16:colId xmlns:a16="http://schemas.microsoft.com/office/drawing/2014/main" val="1059513250"/>
                    </a:ext>
                  </a:extLst>
                </a:gridCol>
              </a:tblGrid>
              <a:tr h="1268162">
                <a:tc>
                  <a:txBody>
                    <a:bodyPr/>
                    <a:lstStyle/>
                    <a:p>
                      <a:pPr>
                        <a:spcAft>
                          <a:spcPts val="1500"/>
                        </a:spcAft>
                        <a:buNone/>
                      </a:pPr>
                      <a:r>
                        <a:rPr lang="ja-JP" sz="2400" b="0">
                          <a:effectLst/>
                        </a:rPr>
                        <a:t>働きがいのスコア</a:t>
                      </a:r>
                      <a:endParaRPr lang="ja-JP" sz="2400">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spcAft>
                          <a:spcPts val="1500"/>
                        </a:spcAft>
                        <a:buNone/>
                      </a:pPr>
                      <a:r>
                        <a:rPr lang="ja-JP" sz="2400" b="0">
                          <a:effectLst/>
                        </a:rPr>
                        <a:t>生産性向上の実感度</a:t>
                      </a:r>
                      <a:endParaRPr lang="ja-JP" sz="2400">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65219160"/>
                  </a:ext>
                </a:extLst>
              </a:tr>
              <a:tr h="477619">
                <a:tc>
                  <a:txBody>
                    <a:bodyPr/>
                    <a:lstStyle/>
                    <a:p>
                      <a:pPr>
                        <a:spcAft>
                          <a:spcPts val="1500"/>
                        </a:spcAft>
                        <a:buNone/>
                      </a:pPr>
                      <a:r>
                        <a:rPr lang="ja-JP" sz="2400" b="0" dirty="0">
                          <a:effectLst/>
                        </a:rPr>
                        <a:t>2以下</a:t>
                      </a:r>
                      <a:endParaRPr lang="ja-JP" sz="2400" dirty="0">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spcAft>
                          <a:spcPts val="1500"/>
                        </a:spcAft>
                        <a:buNone/>
                      </a:pPr>
                      <a:r>
                        <a:rPr lang="ja-JP" sz="2400" b="0" dirty="0">
                          <a:effectLst/>
                        </a:rPr>
                        <a:t>2.37</a:t>
                      </a:r>
                      <a:endParaRPr lang="ja-JP" sz="2400" dirty="0">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640883333"/>
                  </a:ext>
                </a:extLst>
              </a:tr>
              <a:tr h="477619">
                <a:tc>
                  <a:txBody>
                    <a:bodyPr/>
                    <a:lstStyle/>
                    <a:p>
                      <a:pPr>
                        <a:spcAft>
                          <a:spcPts val="1500"/>
                        </a:spcAft>
                        <a:buNone/>
                      </a:pPr>
                      <a:r>
                        <a:rPr lang="ja-JP" sz="2400" b="0">
                          <a:effectLst/>
                        </a:rPr>
                        <a:t>3</a:t>
                      </a:r>
                      <a:endParaRPr lang="ja-JP" sz="2400">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spcAft>
                          <a:spcPts val="1500"/>
                        </a:spcAft>
                        <a:buNone/>
                      </a:pPr>
                      <a:r>
                        <a:rPr lang="ja-JP" sz="2400" b="0" dirty="0">
                          <a:effectLst/>
                        </a:rPr>
                        <a:t>2.93</a:t>
                      </a:r>
                      <a:endParaRPr lang="ja-JP" sz="2400" dirty="0">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855095432"/>
                  </a:ext>
                </a:extLst>
              </a:tr>
              <a:tr h="477619">
                <a:tc>
                  <a:txBody>
                    <a:bodyPr/>
                    <a:lstStyle/>
                    <a:p>
                      <a:pPr>
                        <a:spcAft>
                          <a:spcPts val="1500"/>
                        </a:spcAft>
                        <a:buNone/>
                      </a:pPr>
                      <a:r>
                        <a:rPr lang="ja-JP" sz="2400" b="0" dirty="0">
                          <a:effectLst/>
                        </a:rPr>
                        <a:t>4</a:t>
                      </a:r>
                      <a:endParaRPr lang="ja-JP" sz="2400" dirty="0">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spcAft>
                          <a:spcPts val="1500"/>
                        </a:spcAft>
                        <a:buNone/>
                      </a:pPr>
                      <a:r>
                        <a:rPr lang="ja-JP" sz="2400" b="0" dirty="0">
                          <a:effectLst/>
                        </a:rPr>
                        <a:t>3.36</a:t>
                      </a:r>
                      <a:endParaRPr lang="ja-JP" sz="2400" dirty="0">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059969558"/>
                  </a:ext>
                </a:extLst>
              </a:tr>
              <a:tr h="477619">
                <a:tc>
                  <a:txBody>
                    <a:bodyPr/>
                    <a:lstStyle/>
                    <a:p>
                      <a:pPr>
                        <a:spcAft>
                          <a:spcPts val="1500"/>
                        </a:spcAft>
                        <a:buNone/>
                      </a:pPr>
                      <a:r>
                        <a:rPr lang="ja-JP" sz="2400" b="0">
                          <a:effectLst/>
                        </a:rPr>
                        <a:t>5</a:t>
                      </a:r>
                      <a:endParaRPr lang="ja-JP" sz="2400">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spcAft>
                          <a:spcPts val="1500"/>
                        </a:spcAft>
                        <a:buNone/>
                      </a:pPr>
                      <a:r>
                        <a:rPr lang="ja-JP" sz="2400" b="0" dirty="0">
                          <a:effectLst/>
                        </a:rPr>
                        <a:t>3.84</a:t>
                      </a:r>
                      <a:endParaRPr lang="ja-JP" sz="2400" dirty="0">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754297645"/>
                  </a:ext>
                </a:extLst>
              </a:tr>
              <a:tr h="477619">
                <a:tc>
                  <a:txBody>
                    <a:bodyPr/>
                    <a:lstStyle/>
                    <a:p>
                      <a:pPr>
                        <a:spcAft>
                          <a:spcPts val="1500"/>
                        </a:spcAft>
                        <a:buNone/>
                      </a:pPr>
                      <a:r>
                        <a:rPr lang="ja-JP" sz="2400" b="0">
                          <a:effectLst/>
                        </a:rPr>
                        <a:t>6</a:t>
                      </a:r>
                      <a:endParaRPr lang="ja-JP" sz="2400">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a:noFill/>
                    </a:lnB>
                    <a:solidFill>
                      <a:srgbClr val="FFFFFF"/>
                    </a:solidFill>
                  </a:tcPr>
                </a:tc>
                <a:tc>
                  <a:txBody>
                    <a:bodyPr/>
                    <a:lstStyle/>
                    <a:p>
                      <a:pPr>
                        <a:spcAft>
                          <a:spcPts val="1500"/>
                        </a:spcAft>
                        <a:buNone/>
                      </a:pPr>
                      <a:r>
                        <a:rPr lang="ja-JP" sz="2400" b="0" dirty="0">
                          <a:effectLst/>
                        </a:rPr>
                        <a:t>4.39</a:t>
                      </a:r>
                      <a:endParaRPr lang="ja-JP" sz="2400" dirty="0">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081877482"/>
                  </a:ext>
                </a:extLst>
              </a:tr>
            </a:tbl>
          </a:graphicData>
        </a:graphic>
      </p:graphicFrame>
      <p:sp>
        <p:nvSpPr>
          <p:cNvPr id="13" name="テキスト ボックス 12">
            <a:extLst>
              <a:ext uri="{FF2B5EF4-FFF2-40B4-BE49-F238E27FC236}">
                <a16:creationId xmlns:a16="http://schemas.microsoft.com/office/drawing/2014/main" id="{C3793C22-B4F0-0773-E9D6-78CF09FBACC1}"/>
              </a:ext>
            </a:extLst>
          </p:cNvPr>
          <p:cNvSpPr txBox="1"/>
          <p:nvPr/>
        </p:nvSpPr>
        <p:spPr>
          <a:xfrm>
            <a:off x="334108" y="1727225"/>
            <a:ext cx="5108330" cy="369332"/>
          </a:xfrm>
          <a:prstGeom prst="rect">
            <a:avLst/>
          </a:prstGeom>
          <a:noFill/>
        </p:spPr>
        <p:txBody>
          <a:bodyPr wrap="square">
            <a:spAutoFit/>
          </a:bodyPr>
          <a:lstStyle/>
          <a:p>
            <a:pPr algn="l">
              <a:spcAft>
                <a:spcPts val="1500"/>
              </a:spcAft>
              <a:buNone/>
            </a:pPr>
            <a:r>
              <a:rPr lang="ja-JP" altLang="ja-JP" b="0" i="0" dirty="0">
                <a:solidFill>
                  <a:srgbClr val="333333"/>
                </a:solidFill>
                <a:effectLst/>
                <a:latin typeface="Noto Sans JP" panose="020B0200000000000000" pitchFamily="50" charset="-128"/>
                <a:ea typeface="Noto Sans JP" panose="020B0200000000000000" pitchFamily="50" charset="-128"/>
              </a:rPr>
              <a:t>【働きがいと個人の労働生産性に関する認識 】</a:t>
            </a:r>
          </a:p>
        </p:txBody>
      </p:sp>
      <p:graphicFrame>
        <p:nvGraphicFramePr>
          <p:cNvPr id="14" name="表 13">
            <a:extLst>
              <a:ext uri="{FF2B5EF4-FFF2-40B4-BE49-F238E27FC236}">
                <a16:creationId xmlns:a16="http://schemas.microsoft.com/office/drawing/2014/main" id="{05F3814E-4A35-CAB3-81C1-78AC9D54095E}"/>
              </a:ext>
            </a:extLst>
          </p:cNvPr>
          <p:cNvGraphicFramePr>
            <a:graphicFrameLocks noGrp="1"/>
          </p:cNvGraphicFramePr>
          <p:nvPr>
            <p:extLst>
              <p:ext uri="{D42A27DB-BD31-4B8C-83A1-F6EECF244321}">
                <p14:modId xmlns:p14="http://schemas.microsoft.com/office/powerpoint/2010/main" val="4001365943"/>
              </p:ext>
            </p:extLst>
          </p:nvPr>
        </p:nvGraphicFramePr>
        <p:xfrm>
          <a:off x="6011740" y="2447254"/>
          <a:ext cx="5016745" cy="1752600"/>
        </p:xfrm>
        <a:graphic>
          <a:graphicData uri="http://schemas.openxmlformats.org/drawingml/2006/table">
            <a:tbl>
              <a:tblPr/>
              <a:tblGrid>
                <a:gridCol w="3739644">
                  <a:extLst>
                    <a:ext uri="{9D8B030D-6E8A-4147-A177-3AD203B41FA5}">
                      <a16:colId xmlns:a16="http://schemas.microsoft.com/office/drawing/2014/main" val="3115493672"/>
                    </a:ext>
                  </a:extLst>
                </a:gridCol>
                <a:gridCol w="1277101">
                  <a:extLst>
                    <a:ext uri="{9D8B030D-6E8A-4147-A177-3AD203B41FA5}">
                      <a16:colId xmlns:a16="http://schemas.microsoft.com/office/drawing/2014/main" val="272409410"/>
                    </a:ext>
                  </a:extLst>
                </a:gridCol>
              </a:tblGrid>
              <a:tr h="0">
                <a:tc>
                  <a:txBody>
                    <a:bodyPr/>
                    <a:lstStyle/>
                    <a:p>
                      <a:pPr>
                        <a:spcAft>
                          <a:spcPts val="1500"/>
                        </a:spcAft>
                        <a:buNone/>
                      </a:pPr>
                      <a:r>
                        <a:rPr lang="ja-JP" b="0">
                          <a:effectLst/>
                        </a:rPr>
                        <a:t>社員エンゲージメント向上</a:t>
                      </a:r>
                      <a:endParaRPr lang="ja-JP">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spcAft>
                          <a:spcPts val="1500"/>
                        </a:spcAft>
                        <a:buNone/>
                      </a:pPr>
                      <a:r>
                        <a:rPr lang="ja-JP" b="0">
                          <a:effectLst/>
                        </a:rPr>
                        <a:t>57％</a:t>
                      </a:r>
                      <a:endParaRPr lang="ja-JP">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883592044"/>
                  </a:ext>
                </a:extLst>
              </a:tr>
              <a:tr h="0">
                <a:tc>
                  <a:txBody>
                    <a:bodyPr/>
                    <a:lstStyle/>
                    <a:p>
                      <a:pPr>
                        <a:spcAft>
                          <a:spcPts val="1500"/>
                        </a:spcAft>
                        <a:buNone/>
                      </a:pPr>
                      <a:r>
                        <a:rPr lang="ja-JP" b="0">
                          <a:effectLst/>
                        </a:rPr>
                        <a:t>社員モチベーション向上</a:t>
                      </a:r>
                      <a:endParaRPr lang="ja-JP">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spcAft>
                          <a:spcPts val="1500"/>
                        </a:spcAft>
                        <a:buNone/>
                      </a:pPr>
                      <a:r>
                        <a:rPr lang="ja-JP" b="0">
                          <a:effectLst/>
                        </a:rPr>
                        <a:t>50％</a:t>
                      </a:r>
                      <a:endParaRPr lang="ja-JP">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887201000"/>
                  </a:ext>
                </a:extLst>
              </a:tr>
              <a:tr h="0">
                <a:tc>
                  <a:txBody>
                    <a:bodyPr/>
                    <a:lstStyle/>
                    <a:p>
                      <a:pPr>
                        <a:spcAft>
                          <a:spcPts val="1500"/>
                        </a:spcAft>
                        <a:buNone/>
                      </a:pPr>
                      <a:r>
                        <a:rPr lang="ja-JP" b="0">
                          <a:effectLst/>
                        </a:rPr>
                        <a:t>社内コミュニケーションの活性化</a:t>
                      </a:r>
                      <a:endParaRPr lang="ja-JP">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spcAft>
                          <a:spcPts val="1500"/>
                        </a:spcAft>
                        <a:buNone/>
                      </a:pPr>
                      <a:r>
                        <a:rPr lang="ja-JP" b="0" dirty="0">
                          <a:effectLst/>
                        </a:rPr>
                        <a:t>33％</a:t>
                      </a:r>
                      <a:endParaRPr lang="ja-JP" dirty="0">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262416265"/>
                  </a:ext>
                </a:extLst>
              </a:tr>
              <a:tr h="0">
                <a:tc>
                  <a:txBody>
                    <a:bodyPr/>
                    <a:lstStyle/>
                    <a:p>
                      <a:pPr>
                        <a:spcAft>
                          <a:spcPts val="1500"/>
                        </a:spcAft>
                        <a:buNone/>
                      </a:pPr>
                      <a:r>
                        <a:rPr lang="ja-JP" b="0" dirty="0">
                          <a:effectLst/>
                        </a:rPr>
                        <a:t>会社全体の生産性向上</a:t>
                      </a:r>
                      <a:endParaRPr lang="ja-JP" dirty="0">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spcAft>
                          <a:spcPts val="1500"/>
                        </a:spcAft>
                        <a:buNone/>
                      </a:pPr>
                      <a:r>
                        <a:rPr lang="ja-JP" b="0">
                          <a:effectLst/>
                        </a:rPr>
                        <a:t>33％</a:t>
                      </a:r>
                      <a:endParaRPr lang="ja-JP">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046213827"/>
                  </a:ext>
                </a:extLst>
              </a:tr>
              <a:tr h="0">
                <a:tc>
                  <a:txBody>
                    <a:bodyPr/>
                    <a:lstStyle/>
                    <a:p>
                      <a:pPr>
                        <a:spcAft>
                          <a:spcPts val="1500"/>
                        </a:spcAft>
                        <a:buNone/>
                      </a:pPr>
                      <a:r>
                        <a:rPr lang="ja-JP" b="0">
                          <a:effectLst/>
                        </a:rPr>
                        <a:t>企業価値の向上</a:t>
                      </a:r>
                      <a:endParaRPr lang="ja-JP">
                        <a:effectLst/>
                      </a:endParaRPr>
                    </a:p>
                  </a:txBody>
                  <a:tcPr marL="63500" marR="63500" marT="38100" marB="38100" anchor="ctr">
                    <a:lnL>
                      <a:noFill/>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a:noFill/>
                    </a:lnB>
                    <a:solidFill>
                      <a:srgbClr val="FFFFFF"/>
                    </a:solidFill>
                  </a:tcPr>
                </a:tc>
                <a:tc>
                  <a:txBody>
                    <a:bodyPr/>
                    <a:lstStyle/>
                    <a:p>
                      <a:pPr>
                        <a:spcAft>
                          <a:spcPts val="1500"/>
                        </a:spcAft>
                        <a:buNone/>
                      </a:pPr>
                      <a:r>
                        <a:rPr lang="ja-JP" b="0" dirty="0">
                          <a:effectLst/>
                        </a:rPr>
                        <a:t>22％</a:t>
                      </a:r>
                      <a:endParaRPr lang="ja-JP" dirty="0">
                        <a:effectLst/>
                      </a:endParaRPr>
                    </a:p>
                  </a:txBody>
                  <a:tcPr marL="63500" marR="63500" marT="38100" marB="381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953430333"/>
                  </a:ext>
                </a:extLst>
              </a:tr>
            </a:tbl>
          </a:graphicData>
        </a:graphic>
      </p:graphicFrame>
      <p:sp>
        <p:nvSpPr>
          <p:cNvPr id="16" name="テキスト ボックス 15">
            <a:extLst>
              <a:ext uri="{FF2B5EF4-FFF2-40B4-BE49-F238E27FC236}">
                <a16:creationId xmlns:a16="http://schemas.microsoft.com/office/drawing/2014/main" id="{7D8E0464-1011-CCB4-3FD0-6CE6F4F23A7F}"/>
              </a:ext>
            </a:extLst>
          </p:cNvPr>
          <p:cNvSpPr txBox="1"/>
          <p:nvPr/>
        </p:nvSpPr>
        <p:spPr>
          <a:xfrm>
            <a:off x="5907700" y="1696446"/>
            <a:ext cx="5108329" cy="646331"/>
          </a:xfrm>
          <a:prstGeom prst="rect">
            <a:avLst/>
          </a:prstGeom>
          <a:noFill/>
        </p:spPr>
        <p:txBody>
          <a:bodyPr wrap="square">
            <a:spAutoFit/>
          </a:bodyPr>
          <a:lstStyle/>
          <a:p>
            <a:pPr algn="l">
              <a:spcAft>
                <a:spcPts val="1500"/>
              </a:spcAft>
              <a:buNone/>
            </a:pPr>
            <a:r>
              <a:rPr lang="ja-JP" altLang="ja-JP" b="0" i="0" dirty="0">
                <a:solidFill>
                  <a:srgbClr val="333333"/>
                </a:solidFill>
                <a:effectLst/>
                <a:latin typeface="Noto Sans JP" panose="020B0200000000000000" pitchFamily="50" charset="-128"/>
                <a:ea typeface="Noto Sans JP" panose="020B0200000000000000" pitchFamily="50" charset="-128"/>
              </a:rPr>
              <a:t>【「ウェルビーイング」の推進で得られている効果（上位5項目）】</a:t>
            </a:r>
          </a:p>
        </p:txBody>
      </p:sp>
      <p:sp>
        <p:nvSpPr>
          <p:cNvPr id="18" name="テキスト ボックス 17">
            <a:extLst>
              <a:ext uri="{FF2B5EF4-FFF2-40B4-BE49-F238E27FC236}">
                <a16:creationId xmlns:a16="http://schemas.microsoft.com/office/drawing/2014/main" id="{D9A44BD3-D091-0BFF-82F3-446E199E7A27}"/>
              </a:ext>
            </a:extLst>
          </p:cNvPr>
          <p:cNvSpPr txBox="1"/>
          <p:nvPr/>
        </p:nvSpPr>
        <p:spPr>
          <a:xfrm>
            <a:off x="6096000" y="1339839"/>
            <a:ext cx="4932485" cy="369332"/>
          </a:xfrm>
          <a:prstGeom prst="rect">
            <a:avLst/>
          </a:prstGeom>
          <a:noFill/>
        </p:spPr>
        <p:txBody>
          <a:bodyPr wrap="square">
            <a:spAutoFit/>
          </a:bodyPr>
          <a:lstStyle/>
          <a:p>
            <a:pPr algn="l">
              <a:spcBef>
                <a:spcPts val="3000"/>
              </a:spcBef>
              <a:spcAft>
                <a:spcPts val="1125"/>
              </a:spcAft>
              <a:buNone/>
            </a:pPr>
            <a:r>
              <a:rPr lang="ja-JP" altLang="ja-JP" b="1" i="0" dirty="0">
                <a:solidFill>
                  <a:srgbClr val="FF0000"/>
                </a:solidFill>
                <a:effectLst/>
                <a:latin typeface="Noto Sans JP" panose="020B0200000000000000" pitchFamily="50" charset="-128"/>
                <a:ea typeface="Noto Sans JP" panose="020B0200000000000000" pitchFamily="50" charset="-128"/>
              </a:rPr>
              <a:t>従業員のコミュニケーションが円滑になる</a:t>
            </a:r>
          </a:p>
        </p:txBody>
      </p:sp>
      <p:sp>
        <p:nvSpPr>
          <p:cNvPr id="20" name="テキスト ボックス 19">
            <a:extLst>
              <a:ext uri="{FF2B5EF4-FFF2-40B4-BE49-F238E27FC236}">
                <a16:creationId xmlns:a16="http://schemas.microsoft.com/office/drawing/2014/main" id="{297AEDBE-E762-4D6A-6B31-6BC68D11C263}"/>
              </a:ext>
            </a:extLst>
          </p:cNvPr>
          <p:cNvSpPr txBox="1"/>
          <p:nvPr/>
        </p:nvSpPr>
        <p:spPr>
          <a:xfrm>
            <a:off x="6011740" y="5333495"/>
            <a:ext cx="6097464" cy="369332"/>
          </a:xfrm>
          <a:prstGeom prst="rect">
            <a:avLst/>
          </a:prstGeom>
          <a:noFill/>
        </p:spPr>
        <p:txBody>
          <a:bodyPr wrap="square">
            <a:spAutoFit/>
          </a:bodyPr>
          <a:lstStyle/>
          <a:p>
            <a:r>
              <a:rPr lang="ja-JP" altLang="en-US" dirty="0"/>
              <a:t>参考：厚生労働省　令和元年版 労働経済の分析</a:t>
            </a:r>
          </a:p>
        </p:txBody>
      </p:sp>
    </p:spTree>
    <p:extLst>
      <p:ext uri="{BB962C8B-B14F-4D97-AF65-F5344CB8AC3E}">
        <p14:creationId xmlns:p14="http://schemas.microsoft.com/office/powerpoint/2010/main" val="1126500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44DFBD-D349-6BA3-D645-5A9B76367005}"/>
              </a:ext>
            </a:extLst>
          </p:cNvPr>
          <p:cNvSpPr>
            <a:spLocks noGrp="1"/>
          </p:cNvSpPr>
          <p:nvPr>
            <p:ph type="title"/>
          </p:nvPr>
        </p:nvSpPr>
        <p:spPr>
          <a:xfrm>
            <a:off x="1295400" y="381000"/>
            <a:ext cx="9601200" cy="703385"/>
          </a:xfrm>
        </p:spPr>
        <p:txBody>
          <a:bodyPr>
            <a:normAutofit/>
          </a:bodyPr>
          <a:lstStyle/>
          <a:p>
            <a:r>
              <a:rPr kumimoji="1" lang="ja-JP" altLang="en-US" sz="4400" dirty="0"/>
              <a:t>サポートの種類</a:t>
            </a:r>
          </a:p>
        </p:txBody>
      </p:sp>
      <p:sp>
        <p:nvSpPr>
          <p:cNvPr id="4" name="コンテンツ プレースホルダー 3">
            <a:extLst>
              <a:ext uri="{FF2B5EF4-FFF2-40B4-BE49-F238E27FC236}">
                <a16:creationId xmlns:a16="http://schemas.microsoft.com/office/drawing/2014/main" id="{DEF36AF1-9E44-915D-64E2-E69563DB27ED}"/>
              </a:ext>
            </a:extLst>
          </p:cNvPr>
          <p:cNvSpPr>
            <a:spLocks noGrp="1"/>
          </p:cNvSpPr>
          <p:nvPr>
            <p:ph sz="half" idx="2"/>
          </p:nvPr>
        </p:nvSpPr>
        <p:spPr>
          <a:xfrm>
            <a:off x="211015" y="1248508"/>
            <a:ext cx="11755316" cy="3807069"/>
          </a:xfrm>
        </p:spPr>
        <p:txBody>
          <a:bodyPr>
            <a:normAutofit lnSpcReduction="10000"/>
          </a:bodyPr>
          <a:lstStyle/>
          <a:p>
            <a:r>
              <a:rPr kumimoji="1" lang="ja-JP" altLang="en-US" sz="3200" b="1" dirty="0"/>
              <a:t>道具的サポート</a:t>
            </a:r>
            <a:r>
              <a:rPr kumimoji="1" lang="en-US" altLang="ja-JP" sz="3200" b="1" dirty="0"/>
              <a:t>:</a:t>
            </a:r>
            <a:r>
              <a:rPr kumimoji="1" lang="ja-JP" altLang="en-US" sz="3200" b="1" dirty="0"/>
              <a:t>労力等の援助</a:t>
            </a:r>
          </a:p>
          <a:p>
            <a:r>
              <a:rPr lang="ja-JP" altLang="en-US" sz="3200" b="1" dirty="0"/>
              <a:t>情報的サポート</a:t>
            </a:r>
            <a:r>
              <a:rPr lang="en-US" altLang="ja-JP" sz="3200" b="1" dirty="0"/>
              <a:t>:</a:t>
            </a:r>
            <a:r>
              <a:rPr lang="ja-JP" altLang="en-US" sz="3200" b="1" dirty="0"/>
              <a:t>トレーニングを含む知的成長への援助</a:t>
            </a:r>
          </a:p>
          <a:p>
            <a:r>
              <a:rPr kumimoji="1" lang="ja-JP" altLang="en-US" sz="3200" b="1" dirty="0"/>
              <a:t>情緒的サポート</a:t>
            </a:r>
            <a:r>
              <a:rPr kumimoji="1" lang="en-US" altLang="ja-JP" sz="3200" b="1" dirty="0"/>
              <a:t>:</a:t>
            </a:r>
            <a:r>
              <a:rPr kumimoji="1" lang="ja-JP" altLang="en-US" sz="3200" b="1" dirty="0"/>
              <a:t>励まし、相談、慰めなどの精神的援助</a:t>
            </a:r>
          </a:p>
          <a:p>
            <a:r>
              <a:rPr lang="ja-JP" altLang="en-US" sz="3200" b="1" dirty="0"/>
              <a:t>所属サポート</a:t>
            </a:r>
            <a:r>
              <a:rPr lang="en-US" altLang="ja-JP" sz="3200" b="1" dirty="0"/>
              <a:t>:</a:t>
            </a:r>
            <a:r>
              <a:rPr lang="ja-JP" altLang="en-US" sz="3200" b="1" dirty="0"/>
              <a:t>精神的な居場所の提供などの帰属意識に対する援助</a:t>
            </a:r>
            <a:endParaRPr lang="en-US" altLang="ja-JP" sz="3200" b="1" dirty="0"/>
          </a:p>
          <a:p>
            <a:pPr marL="45720" indent="0">
              <a:buNone/>
            </a:pPr>
            <a:r>
              <a:rPr kumimoji="1" lang="ja-JP" altLang="en-US" sz="3200" b="1" dirty="0"/>
              <a:t>日本人は他者との調和を重視していますが、社内・社外で相談できる人の数は他国より圧倒的に低い傾向です。</a:t>
            </a:r>
          </a:p>
          <a:p>
            <a:pPr marL="45720" indent="0">
              <a:buNone/>
            </a:pPr>
            <a:endParaRPr kumimoji="1" lang="ja-JP" altLang="en-US" sz="3200" b="1" dirty="0"/>
          </a:p>
        </p:txBody>
      </p:sp>
      <p:sp>
        <p:nvSpPr>
          <p:cNvPr id="7" name="タイトル 1">
            <a:extLst>
              <a:ext uri="{FF2B5EF4-FFF2-40B4-BE49-F238E27FC236}">
                <a16:creationId xmlns:a16="http://schemas.microsoft.com/office/drawing/2014/main" id="{C77E2AA3-2636-61C4-611D-C1EB20D23893}"/>
              </a:ext>
            </a:extLst>
          </p:cNvPr>
          <p:cNvSpPr txBox="1">
            <a:spLocks/>
          </p:cNvSpPr>
          <p:nvPr/>
        </p:nvSpPr>
        <p:spPr>
          <a:xfrm>
            <a:off x="1406768" y="5345723"/>
            <a:ext cx="9601200" cy="656492"/>
          </a:xfrm>
          <a:prstGeom prst="rect">
            <a:avLst/>
          </a:prstGeom>
        </p:spPr>
        <p:txBody>
          <a:bodyPr vert="horz" lIns="91440" tIns="45720" rIns="91440" bIns="45720" rtlCol="0" anchor="b">
            <a:normAutofit lnSpcReduction="10000"/>
          </a:bodyPr>
          <a:lstStyle>
            <a:lvl1pPr algn="l" defTabSz="914400" rtl="0" eaLnBrk="1" latinLnBrk="0" hangingPunct="1">
              <a:lnSpc>
                <a:spcPct val="90000"/>
              </a:lnSpc>
              <a:spcBef>
                <a:spcPct val="0"/>
              </a:spcBef>
              <a:buNone/>
              <a:defRPr kumimoji="1" sz="3200" b="1" kern="1200" cap="all" baseline="0">
                <a:solidFill>
                  <a:schemeClr val="accent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cs typeface="+mj-cs"/>
              </a:defRPr>
            </a:lvl1pPr>
          </a:lstStyle>
          <a:p>
            <a:r>
              <a:rPr lang="ja-JP" altLang="en-US" sz="4000" dirty="0"/>
              <a:t>個人面談の際の一助になれば幸いです</a:t>
            </a:r>
            <a:r>
              <a:rPr lang="ja-JP" altLang="en-US" sz="4400" dirty="0"/>
              <a:t>。</a:t>
            </a:r>
          </a:p>
        </p:txBody>
      </p:sp>
    </p:spTree>
    <p:extLst>
      <p:ext uri="{BB962C8B-B14F-4D97-AF65-F5344CB8AC3E}">
        <p14:creationId xmlns:p14="http://schemas.microsoft.com/office/powerpoint/2010/main" val="3392193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19811-FBAB-F452-BF56-8CCD3CA183C9}"/>
            </a:ext>
          </a:extLst>
        </p:cNvPr>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C905C0CB-6E8A-A7D0-858B-2CE614A83478}"/>
              </a:ext>
            </a:extLst>
          </p:cNvPr>
          <p:cNvSpPr>
            <a:spLocks noGrp="1"/>
          </p:cNvSpPr>
          <p:nvPr>
            <p:ph sz="half" idx="2"/>
          </p:nvPr>
        </p:nvSpPr>
        <p:spPr>
          <a:xfrm>
            <a:off x="325315" y="622170"/>
            <a:ext cx="11324493" cy="5321432"/>
          </a:xfrm>
        </p:spPr>
        <p:txBody>
          <a:bodyPr>
            <a:normAutofit/>
          </a:bodyPr>
          <a:lstStyle/>
          <a:p>
            <a:pPr marL="45720" indent="0">
              <a:buNone/>
            </a:pPr>
            <a:r>
              <a:rPr kumimoji="1" lang="ja-JP" altLang="en-US" sz="3600" b="1" dirty="0"/>
              <a:t>個人差はありますが、出身国、民族により幸せを感じるシーンは異なります。</a:t>
            </a:r>
          </a:p>
          <a:p>
            <a:pPr marL="45720" indent="0">
              <a:buNone/>
            </a:pPr>
            <a:r>
              <a:rPr lang="ja-JP" altLang="en-US" sz="3600" b="1" dirty="0"/>
              <a:t>また企業の風土もそれぞれに特徴があります。</a:t>
            </a:r>
            <a:endParaRPr kumimoji="1" lang="en-US" altLang="ja-JP" sz="3600" b="1" dirty="0"/>
          </a:p>
          <a:p>
            <a:pPr marL="45720" indent="0">
              <a:buNone/>
            </a:pPr>
            <a:r>
              <a:rPr lang="ja-JP" altLang="en-US" sz="3600" b="1" dirty="0"/>
              <a:t>自分の企業の特徴を踏まえ、</a:t>
            </a:r>
            <a:r>
              <a:rPr lang="ja-JP" altLang="en-US" sz="3600" b="1"/>
              <a:t>従業員のウェルビーイングを</a:t>
            </a:r>
            <a:r>
              <a:rPr lang="ja-JP" altLang="en-US" sz="3600" b="1" dirty="0"/>
              <a:t>向上させていくような視点で食品安全品質文化の醸成計画を作成してみてはどうでしょうか</a:t>
            </a:r>
            <a:r>
              <a:rPr lang="en-US" altLang="ja-JP" sz="3600" b="1" dirty="0"/>
              <a:t>?</a:t>
            </a:r>
          </a:p>
        </p:txBody>
      </p:sp>
    </p:spTree>
    <p:extLst>
      <p:ext uri="{BB962C8B-B14F-4D97-AF65-F5344CB8AC3E}">
        <p14:creationId xmlns:p14="http://schemas.microsoft.com/office/powerpoint/2010/main" val="4270034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6391E-828B-18E9-B6B0-A17881B7555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90D25A5-EF42-BC06-90CC-863055630978}"/>
              </a:ext>
            </a:extLst>
          </p:cNvPr>
          <p:cNvSpPr>
            <a:spLocks noGrp="1"/>
          </p:cNvSpPr>
          <p:nvPr>
            <p:ph type="title"/>
          </p:nvPr>
        </p:nvSpPr>
        <p:spPr>
          <a:xfrm>
            <a:off x="697584" y="917330"/>
            <a:ext cx="10812543" cy="2766647"/>
          </a:xfrm>
        </p:spPr>
        <p:txBody>
          <a:bodyPr>
            <a:normAutofit/>
          </a:bodyPr>
          <a:lstStyle/>
          <a:p>
            <a:pPr marL="274320" marR="0" lvl="0" indent="-228600" defTabSz="914400" rtl="0" eaLnBrk="1" fontAlgn="auto" latinLnBrk="0" hangingPunct="1">
              <a:lnSpc>
                <a:spcPct val="90000"/>
              </a:lnSpc>
              <a:spcBef>
                <a:spcPts val="1800"/>
              </a:spcBef>
              <a:spcAft>
                <a:spcPts val="0"/>
              </a:spcAft>
              <a:tabLst/>
              <a:defRPr/>
            </a:pPr>
            <a:r>
              <a:rPr lang="ja-JP" altLang="en-US" sz="2800" cap="none" dirty="0">
                <a:solidFill>
                  <a:srgbClr val="000000"/>
                </a:solidFill>
                <a:effectLst/>
                <a:latin typeface="メイリオ" panose="020B0604030504040204" pitchFamily="50" charset="-128"/>
                <a:ea typeface="メイリオ" panose="020B0604030504040204" pitchFamily="50" charset="-128"/>
                <a:cs typeface="+mn-cs"/>
              </a:rPr>
              <a:t>とりとめのない話となってしまいましたが、以上で私の話は終了させていただきます。</a:t>
            </a:r>
            <a:br>
              <a:rPr lang="ja-JP" altLang="en-US" sz="2800" cap="none" dirty="0">
                <a:solidFill>
                  <a:srgbClr val="000000"/>
                </a:solidFill>
                <a:effectLst/>
                <a:latin typeface="メイリオ" panose="020B0604030504040204" pitchFamily="50" charset="-128"/>
                <a:ea typeface="メイリオ" panose="020B0604030504040204" pitchFamily="50" charset="-128"/>
                <a:cs typeface="+mn-cs"/>
              </a:rPr>
            </a:br>
            <a:br>
              <a:rPr lang="ja-JP" altLang="en-US" sz="2800" cap="none" dirty="0">
                <a:solidFill>
                  <a:srgbClr val="000000"/>
                </a:solidFill>
                <a:effectLst/>
                <a:latin typeface="メイリオ" panose="020B0604030504040204" pitchFamily="50" charset="-128"/>
                <a:ea typeface="メイリオ" panose="020B0604030504040204" pitchFamily="50" charset="-128"/>
                <a:cs typeface="+mn-cs"/>
              </a:rPr>
            </a:br>
            <a:r>
              <a:rPr lang="ja-JP" altLang="en-US" sz="2800" cap="none" dirty="0">
                <a:solidFill>
                  <a:srgbClr val="000000"/>
                </a:solidFill>
                <a:effectLst/>
                <a:latin typeface="メイリオ" panose="020B0604030504040204" pitchFamily="50" charset="-128"/>
                <a:ea typeface="メイリオ" panose="020B0604030504040204" pitchFamily="50" charset="-128"/>
                <a:cs typeface="+mn-cs"/>
              </a:rPr>
              <a:t>ご清聴を感謝いたします。</a:t>
            </a:r>
            <a:br>
              <a:rPr lang="ja-JP" altLang="en-US" sz="2800" cap="none" dirty="0">
                <a:solidFill>
                  <a:srgbClr val="000000"/>
                </a:solidFill>
                <a:effectLst/>
                <a:latin typeface="メイリオ" panose="020B0604030504040204" pitchFamily="50" charset="-128"/>
                <a:ea typeface="メイリオ" panose="020B0604030504040204" pitchFamily="50" charset="-128"/>
                <a:cs typeface="+mn-cs"/>
              </a:rPr>
            </a:br>
            <a:endParaRPr kumimoji="1" lang="ja-JP" altLang="en-US" dirty="0"/>
          </a:p>
        </p:txBody>
      </p:sp>
    </p:spTree>
    <p:extLst>
      <p:ext uri="{BB962C8B-B14F-4D97-AF65-F5344CB8AC3E}">
        <p14:creationId xmlns:p14="http://schemas.microsoft.com/office/powerpoint/2010/main" val="4102307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アメリカの食品に使われる人工着色料について - dallajapa">
            <a:extLst>
              <a:ext uri="{FF2B5EF4-FFF2-40B4-BE49-F238E27FC236}">
                <a16:creationId xmlns:a16="http://schemas.microsoft.com/office/drawing/2014/main" id="{C8EA1CED-54F7-634D-E692-8535890B1A09}"/>
              </a:ext>
            </a:extLst>
          </p:cNvPr>
          <p:cNvPicPr>
            <a:picLocks noChangeAspect="1"/>
          </p:cNvPicPr>
          <p:nvPr/>
        </p:nvPicPr>
        <p:blipFill>
          <a:blip r:embed="rId3"/>
          <a:stretch>
            <a:fillRect/>
          </a:stretch>
        </p:blipFill>
        <p:spPr>
          <a:xfrm>
            <a:off x="5307506" y="620153"/>
            <a:ext cx="5956749" cy="5840859"/>
          </a:xfrm>
          <a:prstGeom prst="rect">
            <a:avLst/>
          </a:prstGeom>
        </p:spPr>
      </p:pic>
      <p:sp>
        <p:nvSpPr>
          <p:cNvPr id="3" name="コンテンツ プレースホルダー 3">
            <a:extLst>
              <a:ext uri="{FF2B5EF4-FFF2-40B4-BE49-F238E27FC236}">
                <a16:creationId xmlns:a16="http://schemas.microsoft.com/office/drawing/2014/main" id="{C46FBD11-8D36-B5A1-6BCB-13D8F27B5806}"/>
              </a:ext>
            </a:extLst>
          </p:cNvPr>
          <p:cNvSpPr txBox="1">
            <a:spLocks/>
          </p:cNvSpPr>
          <p:nvPr/>
        </p:nvSpPr>
        <p:spPr>
          <a:xfrm>
            <a:off x="509047" y="820133"/>
            <a:ext cx="4456358" cy="875103"/>
          </a:xfrm>
          <a:prstGeom prst="rect">
            <a:avLst/>
          </a:prstGeom>
        </p:spPr>
        <p:txBody>
          <a:bodyPr rtlCol="0">
            <a:normAutofit/>
          </a:bodyPr>
          <a:lstStyle>
            <a:lvl1pPr marL="274320" indent="-228600" algn="l" defTabSz="914400" rtl="0" eaLnBrk="1" latinLnBrk="0" hangingPunct="1">
              <a:lnSpc>
                <a:spcPct val="90000"/>
              </a:lnSpc>
              <a:spcBef>
                <a:spcPts val="1800"/>
              </a:spcBef>
              <a:buClr>
                <a:schemeClr val="accent1"/>
              </a:buClr>
              <a:buFont typeface="Arial" pitchFamily="34" charset="0"/>
              <a:buChar char="•"/>
              <a:defRPr kumimoji="1" sz="2000" kern="1200">
                <a:solidFill>
                  <a:schemeClr val="tx1"/>
                </a:solidFill>
                <a:latin typeface="ＭＳ 明朝" panose="02020609040205080304" pitchFamily="17" charset="-128"/>
                <a:ea typeface="ＭＳ 明朝" panose="02020609040205080304" pitchFamily="17" charset="-128"/>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kumimoji="1" sz="1800" kern="1200">
                <a:solidFill>
                  <a:schemeClr val="tx1"/>
                </a:solidFill>
                <a:latin typeface="ＭＳ 明朝" panose="02020609040205080304" pitchFamily="17" charset="-128"/>
                <a:ea typeface="ＭＳ 明朝" panose="02020609040205080304" pitchFamily="17" charset="-128"/>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kumimoji="1" sz="1600" kern="1200">
                <a:solidFill>
                  <a:schemeClr val="tx1"/>
                </a:solidFill>
                <a:latin typeface="ＭＳ 明朝" panose="02020609040205080304" pitchFamily="17" charset="-128"/>
                <a:ea typeface="ＭＳ 明朝" panose="02020609040205080304" pitchFamily="17" charset="-128"/>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kumimoji="1" sz="1400" kern="1200">
                <a:solidFill>
                  <a:schemeClr val="tx1"/>
                </a:solidFill>
                <a:latin typeface="+mn-lt"/>
                <a:ea typeface="+mn-ea"/>
                <a:cs typeface="+mn-cs"/>
              </a:defRPr>
            </a:lvl9pPr>
          </a:lstStyle>
          <a:p>
            <a:pPr marL="45720" indent="0">
              <a:buFont typeface="Arial" pitchFamily="34" charset="0"/>
              <a:buNone/>
            </a:pPr>
            <a:r>
              <a:rPr lang="ja-JP" altLang="en-US" sz="5400" b="1" dirty="0"/>
              <a:t>着色料</a:t>
            </a:r>
            <a:endParaRPr lang="en-US" altLang="ja-JP" sz="5400" b="1" dirty="0"/>
          </a:p>
        </p:txBody>
      </p:sp>
      <p:sp>
        <p:nvSpPr>
          <p:cNvPr id="4" name="タイトル 1">
            <a:extLst>
              <a:ext uri="{FF2B5EF4-FFF2-40B4-BE49-F238E27FC236}">
                <a16:creationId xmlns:a16="http://schemas.microsoft.com/office/drawing/2014/main" id="{EF58457B-44FA-3095-7D95-6F07068ADBBB}"/>
              </a:ext>
            </a:extLst>
          </p:cNvPr>
          <p:cNvSpPr txBox="1">
            <a:spLocks/>
          </p:cNvSpPr>
          <p:nvPr/>
        </p:nvSpPr>
        <p:spPr>
          <a:xfrm>
            <a:off x="298939" y="2031022"/>
            <a:ext cx="4149969" cy="4563209"/>
          </a:xfrm>
          <a:prstGeom prst="rect">
            <a:avLst/>
          </a:prstGeom>
        </p:spPr>
        <p:txBody>
          <a:bodyPr rtlCol="0">
            <a:normAutofit/>
          </a:bodyPr>
          <a:lstStyle>
            <a:lvl1pPr algn="l" defTabSz="914400" rtl="0" eaLnBrk="1" latinLnBrk="0" hangingPunct="1">
              <a:lnSpc>
                <a:spcPct val="90000"/>
              </a:lnSpc>
              <a:spcBef>
                <a:spcPct val="0"/>
              </a:spcBef>
              <a:buNone/>
              <a:defRPr kumimoji="1" sz="3200" b="1" kern="1200" cap="all" baseline="0">
                <a:solidFill>
                  <a:schemeClr val="accent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cs typeface="+mj-cs"/>
              </a:defRPr>
            </a:lvl1pPr>
          </a:lstStyle>
          <a:p>
            <a:r>
              <a:rPr lang="ja-JP" altLang="en-US" sz="4000" dirty="0"/>
              <a:t>石油系着色料の見直しがアメリカ以外でも協議されています。</a:t>
            </a:r>
            <a:endParaRPr lang="en-US" altLang="ja-JP" sz="4000" dirty="0"/>
          </a:p>
        </p:txBody>
      </p:sp>
    </p:spTree>
    <p:extLst>
      <p:ext uri="{BB962C8B-B14F-4D97-AF65-F5344CB8AC3E}">
        <p14:creationId xmlns:p14="http://schemas.microsoft.com/office/powerpoint/2010/main" val="8472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AD15CC4-345A-B5E2-8850-B0E88B34B218}"/>
              </a:ext>
            </a:extLst>
          </p:cNvPr>
          <p:cNvSpPr txBox="1"/>
          <p:nvPr/>
        </p:nvSpPr>
        <p:spPr>
          <a:xfrm>
            <a:off x="408319" y="324527"/>
            <a:ext cx="11283672" cy="5509200"/>
          </a:xfrm>
          <a:prstGeom prst="rect">
            <a:avLst/>
          </a:prstGeom>
          <a:noFill/>
        </p:spPr>
        <p:txBody>
          <a:bodyPr wrap="square">
            <a:spAutoFit/>
          </a:bodyPr>
          <a:lstStyle/>
          <a:p>
            <a:r>
              <a:rPr lang="en-US" altLang="ja-JP" sz="3200" b="1" dirty="0">
                <a:latin typeface="ＭＳ 明朝" panose="02020609040205080304" pitchFamily="17" charset="-128"/>
                <a:ea typeface="ＭＳ 明朝" panose="02020609040205080304" pitchFamily="17" charset="-128"/>
              </a:rPr>
              <a:t>FDA</a:t>
            </a:r>
            <a:r>
              <a:rPr lang="ja-JP" altLang="en-US" sz="3200" b="1" dirty="0">
                <a:latin typeface="ＭＳ 明朝" panose="02020609040205080304" pitchFamily="17" charset="-128"/>
                <a:ea typeface="ＭＳ 明朝" panose="02020609040205080304" pitchFamily="17" charset="-128"/>
              </a:rPr>
              <a:t>は、食品業界が石油化学由来の染料から天然由来の代替品に移行するための国家基準とスケジュールを策定すると表明した。</a:t>
            </a:r>
            <a:endParaRPr lang="en-US" altLang="ja-JP" sz="3200" b="1" dirty="0">
              <a:latin typeface="ＭＳ 明朝" panose="02020609040205080304" pitchFamily="17" charset="-128"/>
              <a:ea typeface="ＭＳ 明朝" panose="02020609040205080304" pitchFamily="17" charset="-128"/>
            </a:endParaRPr>
          </a:p>
          <a:p>
            <a:endParaRPr lang="ja-JP" altLang="en-US" sz="3200" b="1" dirty="0">
              <a:latin typeface="ＭＳ 明朝" panose="02020609040205080304" pitchFamily="17" charset="-128"/>
              <a:ea typeface="ＭＳ 明朝" panose="02020609040205080304" pitchFamily="17" charset="-128"/>
            </a:endParaRPr>
          </a:p>
          <a:p>
            <a:r>
              <a:rPr lang="ja-JP" altLang="en-US" sz="3200" b="1" dirty="0">
                <a:latin typeface="ＭＳ 明朝" panose="02020609040205080304" pitchFamily="17" charset="-128"/>
                <a:ea typeface="ＭＳ 明朝" panose="02020609040205080304" pitchFamily="17" charset="-128"/>
              </a:rPr>
              <a:t>使用頻度の低い合成染料であるシトラスレッド</a:t>
            </a:r>
            <a:r>
              <a:rPr lang="en-US" altLang="ja-JP" sz="3200" b="1" dirty="0">
                <a:latin typeface="ＭＳ 明朝" panose="02020609040205080304" pitchFamily="17" charset="-128"/>
                <a:ea typeface="ＭＳ 明朝" panose="02020609040205080304" pitchFamily="17" charset="-128"/>
              </a:rPr>
              <a:t>2</a:t>
            </a:r>
            <a:r>
              <a:rPr lang="ja-JP" altLang="en-US" sz="3200" b="1" dirty="0">
                <a:latin typeface="ＭＳ 明朝" panose="02020609040205080304" pitchFamily="17" charset="-128"/>
                <a:ea typeface="ＭＳ 明朝" panose="02020609040205080304" pitchFamily="17" charset="-128"/>
              </a:rPr>
              <a:t>号とオレンジ</a:t>
            </a:r>
            <a:r>
              <a:rPr lang="en-US" altLang="ja-JP" sz="3200" b="1" dirty="0">
                <a:latin typeface="ＭＳ 明朝" panose="02020609040205080304" pitchFamily="17" charset="-128"/>
                <a:ea typeface="ＭＳ 明朝" panose="02020609040205080304" pitchFamily="17" charset="-128"/>
              </a:rPr>
              <a:t>B</a:t>
            </a:r>
            <a:r>
              <a:rPr lang="ja-JP" altLang="en-US" sz="3200" b="1" dirty="0">
                <a:latin typeface="ＭＳ 明朝" panose="02020609040205080304" pitchFamily="17" charset="-128"/>
                <a:ea typeface="ＭＳ 明朝" panose="02020609040205080304" pitchFamily="17" charset="-128"/>
              </a:rPr>
              <a:t>の認可を取り消す手続きを「今後数ヶ月以内に」開始する。</a:t>
            </a:r>
            <a:endParaRPr lang="en-US" altLang="ja-JP" sz="3200" b="1" dirty="0">
              <a:latin typeface="ＭＳ 明朝" panose="02020609040205080304" pitchFamily="17" charset="-128"/>
              <a:ea typeface="ＭＳ 明朝" panose="02020609040205080304" pitchFamily="17" charset="-128"/>
            </a:endParaRPr>
          </a:p>
          <a:p>
            <a:endParaRPr lang="ja-JP" altLang="en-US" sz="3200" b="1" dirty="0">
              <a:latin typeface="ＭＳ 明朝" panose="02020609040205080304" pitchFamily="17" charset="-128"/>
              <a:ea typeface="ＭＳ 明朝" panose="02020609040205080304" pitchFamily="17" charset="-128"/>
            </a:endParaRPr>
          </a:p>
          <a:p>
            <a:r>
              <a:rPr lang="ja-JP" altLang="en-US" sz="3200" b="1" dirty="0">
                <a:latin typeface="ＭＳ 明朝" panose="02020609040205080304" pitchFamily="17" charset="-128"/>
                <a:ea typeface="ＭＳ 明朝" panose="02020609040205080304" pitchFamily="17" charset="-128"/>
              </a:rPr>
              <a:t>残りの</a:t>
            </a:r>
            <a:r>
              <a:rPr lang="en-US" altLang="ja-JP" sz="3200" b="1" dirty="0">
                <a:latin typeface="ＭＳ 明朝" panose="02020609040205080304" pitchFamily="17" charset="-128"/>
                <a:ea typeface="ＭＳ 明朝" panose="02020609040205080304" pitchFamily="17" charset="-128"/>
              </a:rPr>
              <a:t>6</a:t>
            </a:r>
            <a:r>
              <a:rPr lang="ja-JP" altLang="en-US" sz="3200" b="1" dirty="0">
                <a:latin typeface="ＭＳ 明朝" panose="02020609040205080304" pitchFamily="17" charset="-128"/>
                <a:ea typeface="ＭＳ 明朝" panose="02020609040205080304" pitchFamily="17" charset="-128"/>
              </a:rPr>
              <a:t>つの認証色（緑</a:t>
            </a:r>
            <a:r>
              <a:rPr lang="en-US" altLang="ja-JP" sz="3200" b="1" dirty="0">
                <a:latin typeface="ＭＳ 明朝" panose="02020609040205080304" pitchFamily="17" charset="-128"/>
                <a:ea typeface="ＭＳ 明朝" panose="02020609040205080304" pitchFamily="17" charset="-128"/>
              </a:rPr>
              <a:t>3</a:t>
            </a:r>
            <a:r>
              <a:rPr lang="ja-JP" altLang="en-US" sz="3200" b="1" dirty="0">
                <a:latin typeface="ＭＳ 明朝" panose="02020609040205080304" pitchFamily="17" charset="-128"/>
                <a:ea typeface="ＭＳ 明朝" panose="02020609040205080304" pitchFamily="17" charset="-128"/>
              </a:rPr>
              <a:t>号、赤</a:t>
            </a:r>
            <a:r>
              <a:rPr lang="en-US" altLang="ja-JP" sz="3200" b="1" dirty="0">
                <a:latin typeface="ＭＳ 明朝" panose="02020609040205080304" pitchFamily="17" charset="-128"/>
                <a:ea typeface="ＭＳ 明朝" panose="02020609040205080304" pitchFamily="17" charset="-128"/>
              </a:rPr>
              <a:t>40</a:t>
            </a:r>
            <a:r>
              <a:rPr lang="ja-JP" altLang="en-US" sz="3200" b="1" dirty="0">
                <a:latin typeface="ＭＳ 明朝" panose="02020609040205080304" pitchFamily="17" charset="-128"/>
                <a:ea typeface="ＭＳ 明朝" panose="02020609040205080304" pitchFamily="17" charset="-128"/>
              </a:rPr>
              <a:t>号、</a:t>
            </a:r>
            <a:r>
              <a:rPr lang="ja-JP" altLang="en-US" sz="3200" b="1" dirty="0">
                <a:highlight>
                  <a:srgbClr val="FFFF00"/>
                </a:highlight>
                <a:latin typeface="ＭＳ 明朝" panose="02020609040205080304" pitchFamily="17" charset="-128"/>
                <a:ea typeface="ＭＳ 明朝" panose="02020609040205080304" pitchFamily="17" charset="-128"/>
              </a:rPr>
              <a:t>黄</a:t>
            </a:r>
            <a:r>
              <a:rPr lang="en-US" altLang="ja-JP" sz="3200" b="1" dirty="0">
                <a:highlight>
                  <a:srgbClr val="FFFF00"/>
                </a:highlight>
                <a:latin typeface="ＭＳ 明朝" panose="02020609040205080304" pitchFamily="17" charset="-128"/>
                <a:ea typeface="ＭＳ 明朝" panose="02020609040205080304" pitchFamily="17" charset="-128"/>
              </a:rPr>
              <a:t>5</a:t>
            </a:r>
            <a:r>
              <a:rPr lang="ja-JP" altLang="en-US" sz="3200" b="1" dirty="0">
                <a:highlight>
                  <a:srgbClr val="FFFF00"/>
                </a:highlight>
                <a:latin typeface="ＭＳ 明朝" panose="02020609040205080304" pitchFamily="17" charset="-128"/>
                <a:ea typeface="ＭＳ 明朝" panose="02020609040205080304" pitchFamily="17" charset="-128"/>
              </a:rPr>
              <a:t>号</a:t>
            </a:r>
            <a:r>
              <a:rPr lang="ja-JP" altLang="en-US" sz="3200" b="1" dirty="0">
                <a:latin typeface="ＭＳ 明朝" panose="02020609040205080304" pitchFamily="17" charset="-128"/>
                <a:ea typeface="ＭＳ 明朝" panose="02020609040205080304" pitchFamily="17" charset="-128"/>
              </a:rPr>
              <a:t>と</a:t>
            </a:r>
            <a:r>
              <a:rPr lang="en-US" altLang="ja-JP" sz="3200" b="1" dirty="0">
                <a:latin typeface="ＭＳ 明朝" panose="02020609040205080304" pitchFamily="17" charset="-128"/>
                <a:ea typeface="ＭＳ 明朝" panose="02020609040205080304" pitchFamily="17" charset="-128"/>
              </a:rPr>
              <a:t>6</a:t>
            </a:r>
            <a:r>
              <a:rPr lang="ja-JP" altLang="en-US" sz="3200" b="1" dirty="0">
                <a:latin typeface="ＭＳ 明朝" panose="02020609040205080304" pitchFamily="17" charset="-128"/>
                <a:ea typeface="ＭＳ 明朝" panose="02020609040205080304" pitchFamily="17" charset="-128"/>
              </a:rPr>
              <a:t>号、</a:t>
            </a:r>
            <a:r>
              <a:rPr lang="ja-JP" altLang="en-US" sz="3200" b="1" dirty="0">
                <a:highlight>
                  <a:srgbClr val="FFFF00"/>
                </a:highlight>
                <a:latin typeface="ＭＳ 明朝" panose="02020609040205080304" pitchFamily="17" charset="-128"/>
                <a:ea typeface="ＭＳ 明朝" panose="02020609040205080304" pitchFamily="17" charset="-128"/>
              </a:rPr>
              <a:t>青</a:t>
            </a:r>
            <a:r>
              <a:rPr lang="en-US" altLang="ja-JP" sz="3200" b="1" dirty="0">
                <a:highlight>
                  <a:srgbClr val="FFFF00"/>
                </a:highlight>
                <a:latin typeface="ＭＳ 明朝" panose="02020609040205080304" pitchFamily="17" charset="-128"/>
                <a:ea typeface="ＭＳ 明朝" panose="02020609040205080304" pitchFamily="17" charset="-128"/>
              </a:rPr>
              <a:t>1</a:t>
            </a:r>
            <a:r>
              <a:rPr lang="ja-JP" altLang="en-US" sz="3200" b="1" dirty="0">
                <a:highlight>
                  <a:srgbClr val="FFFF00"/>
                </a:highlight>
                <a:latin typeface="ＭＳ 明朝" panose="02020609040205080304" pitchFamily="17" charset="-128"/>
                <a:ea typeface="ＭＳ 明朝" panose="02020609040205080304" pitchFamily="17" charset="-128"/>
              </a:rPr>
              <a:t>号</a:t>
            </a:r>
            <a:r>
              <a:rPr lang="ja-JP" altLang="en-US" sz="3200" b="1" dirty="0">
                <a:latin typeface="ＭＳ 明朝" panose="02020609040205080304" pitchFamily="17" charset="-128"/>
                <a:ea typeface="ＭＳ 明朝" panose="02020609040205080304" pitchFamily="17" charset="-128"/>
              </a:rPr>
              <a:t>と</a:t>
            </a:r>
            <a:r>
              <a:rPr lang="en-US" altLang="ja-JP" sz="3200" b="1" dirty="0">
                <a:latin typeface="ＭＳ 明朝" panose="02020609040205080304" pitchFamily="17" charset="-128"/>
                <a:ea typeface="ＭＳ 明朝" panose="02020609040205080304" pitchFamily="17" charset="-128"/>
              </a:rPr>
              <a:t>2</a:t>
            </a:r>
            <a:r>
              <a:rPr lang="ja-JP" altLang="en-US" sz="3200" b="1" dirty="0">
                <a:latin typeface="ＭＳ 明朝" panose="02020609040205080304" pitchFamily="17" charset="-128"/>
                <a:ea typeface="ＭＳ 明朝" panose="02020609040205080304" pitchFamily="17" charset="-128"/>
              </a:rPr>
              <a:t>号）を</a:t>
            </a:r>
            <a:r>
              <a:rPr lang="en-US" altLang="ja-JP" sz="3200" b="1" dirty="0">
                <a:highlight>
                  <a:srgbClr val="FFFF00"/>
                </a:highlight>
                <a:latin typeface="ＭＳ 明朝" panose="02020609040205080304" pitchFamily="17" charset="-128"/>
                <a:ea typeface="ＭＳ 明朝" panose="02020609040205080304" pitchFamily="17" charset="-128"/>
              </a:rPr>
              <a:t>2026</a:t>
            </a:r>
            <a:r>
              <a:rPr lang="ja-JP" altLang="en-US" sz="3200" b="1" dirty="0">
                <a:highlight>
                  <a:srgbClr val="FFFF00"/>
                </a:highlight>
                <a:latin typeface="ＭＳ 明朝" panose="02020609040205080304" pitchFamily="17" charset="-128"/>
                <a:ea typeface="ＭＳ 明朝" panose="02020609040205080304" pitchFamily="17" charset="-128"/>
              </a:rPr>
              <a:t>年末までに食品供給から段階的に廃止</a:t>
            </a:r>
            <a:r>
              <a:rPr lang="ja-JP" altLang="en-US" sz="3200" b="1" dirty="0">
                <a:latin typeface="ＭＳ 明朝" panose="02020609040205080304" pitchFamily="17" charset="-128"/>
                <a:ea typeface="ＭＳ 明朝" panose="02020609040205080304" pitchFamily="17" charset="-128"/>
              </a:rPr>
              <a:t>することを目指している。</a:t>
            </a:r>
          </a:p>
        </p:txBody>
      </p:sp>
    </p:spTree>
    <p:extLst>
      <p:ext uri="{BB962C8B-B14F-4D97-AF65-F5344CB8AC3E}">
        <p14:creationId xmlns:p14="http://schemas.microsoft.com/office/powerpoint/2010/main" val="2581728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836B7-972F-69D7-C9D1-55E440966E0E}"/>
            </a:ext>
          </a:extLst>
        </p:cNvPr>
        <p:cNvGrpSpPr/>
        <p:nvPr/>
      </p:nvGrpSpPr>
      <p:grpSpPr>
        <a:xfrm>
          <a:off x="0" y="0"/>
          <a:ext cx="0" cy="0"/>
          <a:chOff x="0" y="0"/>
          <a:chExt cx="0" cy="0"/>
        </a:xfrm>
      </p:grpSpPr>
      <p:sp>
        <p:nvSpPr>
          <p:cNvPr id="3" name="コンテンツ プレースホルダー 3">
            <a:extLst>
              <a:ext uri="{FF2B5EF4-FFF2-40B4-BE49-F238E27FC236}">
                <a16:creationId xmlns:a16="http://schemas.microsoft.com/office/drawing/2014/main" id="{A64FBC46-0341-575E-37DB-B6B9CE6683D5}"/>
              </a:ext>
            </a:extLst>
          </p:cNvPr>
          <p:cNvSpPr txBox="1">
            <a:spLocks/>
          </p:cNvSpPr>
          <p:nvPr/>
        </p:nvSpPr>
        <p:spPr>
          <a:xfrm>
            <a:off x="202223" y="820133"/>
            <a:ext cx="5829300" cy="875103"/>
          </a:xfrm>
          <a:prstGeom prst="rect">
            <a:avLst/>
          </a:prstGeom>
        </p:spPr>
        <p:txBody>
          <a:bodyPr rtlCol="0">
            <a:normAutofit fontScale="92500"/>
          </a:bodyPr>
          <a:lstStyle>
            <a:lvl1pPr marL="274320" indent="-228600" algn="l" defTabSz="914400" rtl="0" eaLnBrk="1" latinLnBrk="0" hangingPunct="1">
              <a:lnSpc>
                <a:spcPct val="90000"/>
              </a:lnSpc>
              <a:spcBef>
                <a:spcPts val="1800"/>
              </a:spcBef>
              <a:buClr>
                <a:schemeClr val="accent1"/>
              </a:buClr>
              <a:buFont typeface="Arial" pitchFamily="34" charset="0"/>
              <a:buChar char="•"/>
              <a:defRPr kumimoji="1" sz="2000" kern="1200">
                <a:solidFill>
                  <a:schemeClr val="tx1"/>
                </a:solidFill>
                <a:latin typeface="ＭＳ 明朝" panose="02020609040205080304" pitchFamily="17" charset="-128"/>
                <a:ea typeface="ＭＳ 明朝" panose="02020609040205080304" pitchFamily="17" charset="-128"/>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kumimoji="1" sz="1800" kern="1200">
                <a:solidFill>
                  <a:schemeClr val="tx1"/>
                </a:solidFill>
                <a:latin typeface="ＭＳ 明朝" panose="02020609040205080304" pitchFamily="17" charset="-128"/>
                <a:ea typeface="ＭＳ 明朝" panose="02020609040205080304" pitchFamily="17" charset="-128"/>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kumimoji="1" sz="1600" kern="1200">
                <a:solidFill>
                  <a:schemeClr val="tx1"/>
                </a:solidFill>
                <a:latin typeface="ＭＳ 明朝" panose="02020609040205080304" pitchFamily="17" charset="-128"/>
                <a:ea typeface="ＭＳ 明朝" panose="02020609040205080304" pitchFamily="17" charset="-128"/>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kumimoji="1" sz="1400" kern="1200">
                <a:solidFill>
                  <a:schemeClr val="tx1"/>
                </a:solidFill>
                <a:latin typeface="+mn-lt"/>
                <a:ea typeface="+mn-ea"/>
                <a:cs typeface="+mn-cs"/>
              </a:defRPr>
            </a:lvl9pPr>
          </a:lstStyle>
          <a:p>
            <a:pPr marL="45720" marR="0" lvl="0" indent="0" algn="l" defTabSz="914400" rtl="0" eaLnBrk="1" fontAlgn="auto" latinLnBrk="0" hangingPunct="1">
              <a:lnSpc>
                <a:spcPct val="90000"/>
              </a:lnSpc>
              <a:spcBef>
                <a:spcPts val="1800"/>
              </a:spcBef>
              <a:spcAft>
                <a:spcPts val="0"/>
              </a:spcAft>
              <a:buClr>
                <a:srgbClr val="A85229"/>
              </a:buClr>
              <a:buSzTx/>
              <a:buFont typeface="Arial" pitchFamily="34" charset="0"/>
              <a:buNone/>
              <a:tabLst/>
              <a:defRPr/>
            </a:pPr>
            <a:r>
              <a:rPr lang="ja-JP" altLang="en-US" sz="4400" b="1" dirty="0">
                <a:solidFill>
                  <a:srgbClr val="514A40"/>
                </a:solidFill>
              </a:rPr>
              <a:t>マイクロプラスチック</a:t>
            </a:r>
            <a:endParaRPr kumimoji="1" lang="en-US" altLang="ja-JP" sz="4400" b="1" i="0" u="none" strike="noStrike" kern="1200" cap="none" spc="0" normalizeH="0" baseline="0" noProof="0" dirty="0">
              <a:ln>
                <a:noFill/>
              </a:ln>
              <a:solidFill>
                <a:srgbClr val="514A40"/>
              </a:solidFill>
              <a:effectLst/>
              <a:uLnTx/>
              <a:uFillTx/>
              <a:latin typeface="ＭＳ 明朝" panose="02020609040205080304" pitchFamily="17" charset="-128"/>
              <a:ea typeface="ＭＳ 明朝" panose="02020609040205080304" pitchFamily="17" charset="-128"/>
              <a:cs typeface="+mn-cs"/>
            </a:endParaRPr>
          </a:p>
        </p:txBody>
      </p:sp>
      <p:sp>
        <p:nvSpPr>
          <p:cNvPr id="4" name="タイトル 1">
            <a:extLst>
              <a:ext uri="{FF2B5EF4-FFF2-40B4-BE49-F238E27FC236}">
                <a16:creationId xmlns:a16="http://schemas.microsoft.com/office/drawing/2014/main" id="{C254B3D8-397F-3F86-A6EE-AD2258BAE364}"/>
              </a:ext>
            </a:extLst>
          </p:cNvPr>
          <p:cNvSpPr txBox="1">
            <a:spLocks/>
          </p:cNvSpPr>
          <p:nvPr/>
        </p:nvSpPr>
        <p:spPr>
          <a:xfrm>
            <a:off x="299596" y="1802422"/>
            <a:ext cx="5522476" cy="4563209"/>
          </a:xfrm>
          <a:prstGeom prst="rect">
            <a:avLst/>
          </a:prstGeom>
        </p:spPr>
        <p:txBody>
          <a:bodyPr rtlCol="0">
            <a:normAutofit/>
          </a:bodyPr>
          <a:lstStyle>
            <a:lvl1pPr algn="l" defTabSz="914400" rtl="0" eaLnBrk="1" latinLnBrk="0" hangingPunct="1">
              <a:lnSpc>
                <a:spcPct val="90000"/>
              </a:lnSpc>
              <a:spcBef>
                <a:spcPct val="0"/>
              </a:spcBef>
              <a:buNone/>
              <a:defRPr kumimoji="1" sz="3200" b="1" kern="1200" cap="all" baseline="0">
                <a:solidFill>
                  <a:schemeClr val="accent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1" lang="en-US" altLang="ja-JP" sz="40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ＭＳ 明朝" panose="02020609040205080304" pitchFamily="17" charset="-128"/>
              <a:ea typeface="ＭＳ 明朝" panose="02020609040205080304" pitchFamily="17" charset="-128"/>
              <a:cs typeface="+mj-cs"/>
            </a:endParaRPr>
          </a:p>
        </p:txBody>
      </p:sp>
      <p:sp>
        <p:nvSpPr>
          <p:cNvPr id="7" name="タイトル 1">
            <a:extLst>
              <a:ext uri="{FF2B5EF4-FFF2-40B4-BE49-F238E27FC236}">
                <a16:creationId xmlns:a16="http://schemas.microsoft.com/office/drawing/2014/main" id="{372FF5B4-4A44-7490-F8E9-6677C7DE2F89}"/>
              </a:ext>
            </a:extLst>
          </p:cNvPr>
          <p:cNvSpPr txBox="1">
            <a:spLocks/>
          </p:cNvSpPr>
          <p:nvPr/>
        </p:nvSpPr>
        <p:spPr>
          <a:xfrm>
            <a:off x="536332" y="1875985"/>
            <a:ext cx="9196753" cy="747347"/>
          </a:xfrm>
          <a:prstGeom prst="rect">
            <a:avLst/>
          </a:prstGeom>
        </p:spPr>
        <p:txBody>
          <a:bodyPr rtlCol="0">
            <a:normAutofit/>
          </a:bodyPr>
          <a:lstStyle>
            <a:lvl1pPr algn="l" defTabSz="914400" rtl="0" eaLnBrk="1" latinLnBrk="0" hangingPunct="1">
              <a:lnSpc>
                <a:spcPct val="90000"/>
              </a:lnSpc>
              <a:spcBef>
                <a:spcPct val="0"/>
              </a:spcBef>
              <a:buNone/>
              <a:defRPr kumimoji="1" sz="3200" b="1" kern="1200" cap="all" baseline="0">
                <a:solidFill>
                  <a:schemeClr val="accent1"/>
                </a:solidFill>
                <a:effectLst>
                  <a:outerShdw blurRad="38100" dist="25400" dir="18900000" algn="bl" rotWithShape="0">
                    <a:schemeClr val="bg1">
                      <a:alpha val="80000"/>
                    </a:schemeClr>
                  </a:outerShdw>
                </a:effectLst>
                <a:latin typeface="ＭＳ 明朝" panose="02020609040205080304" pitchFamily="17" charset="-128"/>
                <a:ea typeface="ＭＳ 明朝" panose="02020609040205080304" pitchFamily="17" charset="-128"/>
                <a:cs typeface="+mj-cs"/>
              </a:defRPr>
            </a:lvl1pPr>
          </a:lstStyle>
          <a:p>
            <a:r>
              <a:rPr lang="ja-JP" altLang="en-US" sz="3600" dirty="0"/>
              <a:t>将来的な海洋資源に対するリスク</a:t>
            </a:r>
            <a:endParaRPr lang="en-US" altLang="ja-JP" sz="3600" dirty="0"/>
          </a:p>
        </p:txBody>
      </p:sp>
      <p:pic>
        <p:nvPicPr>
          <p:cNvPr id="10" name="図 9" descr="マイクロプラスチック・海洋プラスチック〜数百年も分解されない ...">
            <a:extLst>
              <a:ext uri="{FF2B5EF4-FFF2-40B4-BE49-F238E27FC236}">
                <a16:creationId xmlns:a16="http://schemas.microsoft.com/office/drawing/2014/main" id="{C0169B5A-CD6B-10FD-205F-DE02D7A0E193}"/>
              </a:ext>
            </a:extLst>
          </p:cNvPr>
          <p:cNvPicPr>
            <a:picLocks noChangeAspect="1"/>
          </p:cNvPicPr>
          <p:nvPr/>
        </p:nvPicPr>
        <p:blipFill>
          <a:blip r:embed="rId3"/>
          <a:stretch>
            <a:fillRect/>
          </a:stretch>
        </p:blipFill>
        <p:spPr>
          <a:xfrm>
            <a:off x="6177406" y="2908349"/>
            <a:ext cx="5627077" cy="3751384"/>
          </a:xfrm>
          <a:prstGeom prst="rect">
            <a:avLst/>
          </a:prstGeom>
        </p:spPr>
      </p:pic>
      <p:pic>
        <p:nvPicPr>
          <p:cNvPr id="12" name="図 11" descr="microplastic_thumbnail">
            <a:extLst>
              <a:ext uri="{FF2B5EF4-FFF2-40B4-BE49-F238E27FC236}">
                <a16:creationId xmlns:a16="http://schemas.microsoft.com/office/drawing/2014/main" id="{A8C5B841-D1B9-309A-5D85-93F333C8851E}"/>
              </a:ext>
            </a:extLst>
          </p:cNvPr>
          <p:cNvPicPr>
            <a:picLocks noChangeAspect="1"/>
          </p:cNvPicPr>
          <p:nvPr/>
        </p:nvPicPr>
        <p:blipFill>
          <a:blip r:embed="rId4"/>
          <a:stretch>
            <a:fillRect/>
          </a:stretch>
        </p:blipFill>
        <p:spPr>
          <a:xfrm>
            <a:off x="734061" y="2908349"/>
            <a:ext cx="4989732" cy="3742299"/>
          </a:xfrm>
          <a:prstGeom prst="rect">
            <a:avLst/>
          </a:prstGeom>
        </p:spPr>
      </p:pic>
    </p:spTree>
    <p:extLst>
      <p:ext uri="{BB962C8B-B14F-4D97-AF65-F5344CB8AC3E}">
        <p14:creationId xmlns:p14="http://schemas.microsoft.com/office/powerpoint/2010/main" val="37157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3"/>
          <p:cNvSpPr>
            <a:spLocks noGrp="1"/>
          </p:cNvSpPr>
          <p:nvPr>
            <p:ph sz="half" idx="2"/>
          </p:nvPr>
        </p:nvSpPr>
        <p:spPr>
          <a:xfrm>
            <a:off x="509047" y="820133"/>
            <a:ext cx="6252237" cy="5167430"/>
          </a:xfrm>
        </p:spPr>
        <p:txBody>
          <a:bodyPr rtlCol="0">
            <a:normAutofit/>
          </a:bodyPr>
          <a:lstStyle/>
          <a:p>
            <a:pPr rtl="0"/>
            <a:r>
              <a:rPr lang="ja-JP" altLang="en-US" sz="2800" b="1" dirty="0">
                <a:latin typeface="ＭＳ 明朝" panose="02020609040205080304" pitchFamily="17" charset="-128"/>
                <a:ea typeface="ＭＳ 明朝" panose="02020609040205080304" pitchFamily="17" charset="-128"/>
              </a:rPr>
              <a:t>米国環境保護庁（</a:t>
            </a:r>
            <a:r>
              <a:rPr lang="en-US" altLang="ja-JP" sz="2800" b="1" dirty="0">
                <a:latin typeface="ＭＳ 明朝" panose="02020609040205080304" pitchFamily="17" charset="-128"/>
                <a:ea typeface="ＭＳ 明朝" panose="02020609040205080304" pitchFamily="17" charset="-128"/>
              </a:rPr>
              <a:t>EPA</a:t>
            </a:r>
            <a:r>
              <a:rPr lang="ja-JP" altLang="en-US" sz="2800" b="1" dirty="0">
                <a:latin typeface="ＭＳ 明朝" panose="02020609040205080304" pitchFamily="17" charset="-128"/>
                <a:ea typeface="ＭＳ 明朝" panose="02020609040205080304" pitchFamily="17" charset="-128"/>
              </a:rPr>
              <a:t>）は、飲料水汚染物質候補リストにおいて、マイクロプラスチックと医薬品を優先汚染物質グループに指定することを提案</a:t>
            </a:r>
            <a:endParaRPr lang="en-US" altLang="ja-JP" sz="2800" b="1" dirty="0">
              <a:latin typeface="ＭＳ 明朝" panose="02020609040205080304" pitchFamily="17" charset="-128"/>
              <a:ea typeface="ＭＳ 明朝" panose="02020609040205080304" pitchFamily="17" charset="-128"/>
            </a:endParaRPr>
          </a:p>
          <a:p>
            <a:pPr marL="45720" indent="0" rtl="0">
              <a:buNone/>
            </a:pPr>
            <a:endParaRPr lang="en-US" altLang="ja-JP" sz="2800" b="1" dirty="0">
              <a:latin typeface="ＭＳ 明朝" panose="02020609040205080304" pitchFamily="17" charset="-128"/>
              <a:ea typeface="ＭＳ 明朝" panose="02020609040205080304" pitchFamily="17" charset="-128"/>
            </a:endParaRPr>
          </a:p>
          <a:p>
            <a:pPr rtl="0"/>
            <a:r>
              <a:rPr lang="ja-JP" altLang="en-US" sz="2800" b="1" dirty="0">
                <a:latin typeface="ＭＳ 明朝" panose="02020609040205080304" pitchFamily="17" charset="-128"/>
                <a:ea typeface="ＭＳ 明朝" panose="02020609040205080304" pitchFamily="17" charset="-128"/>
              </a:rPr>
              <a:t>パーフルオロアルキル物質（</a:t>
            </a:r>
            <a:r>
              <a:rPr lang="en-US" altLang="ja-JP" sz="2800" b="1" dirty="0">
                <a:latin typeface="ＭＳ 明朝" panose="02020609040205080304" pitchFamily="17" charset="-128"/>
                <a:ea typeface="ＭＳ 明朝" panose="02020609040205080304" pitchFamily="17" charset="-128"/>
              </a:rPr>
              <a:t>PFAS</a:t>
            </a:r>
            <a:r>
              <a:rPr lang="ja-JP" altLang="en-US" sz="2800" b="1" dirty="0">
                <a:latin typeface="ＭＳ 明朝" panose="02020609040205080304" pitchFamily="17" charset="-128"/>
                <a:ea typeface="ＭＳ 明朝" panose="02020609040205080304" pitchFamily="17" charset="-128"/>
              </a:rPr>
              <a:t>）、消毒副生成物、</a:t>
            </a:r>
            <a:r>
              <a:rPr lang="en-US" altLang="ja-JP" sz="2800" b="1" dirty="0">
                <a:latin typeface="ＭＳ 明朝" panose="02020609040205080304" pitchFamily="17" charset="-128"/>
                <a:ea typeface="ＭＳ 明朝" panose="02020609040205080304" pitchFamily="17" charset="-128"/>
              </a:rPr>
              <a:t>75</a:t>
            </a:r>
            <a:r>
              <a:rPr lang="ja-JP" altLang="en-US" sz="2800" b="1" dirty="0">
                <a:latin typeface="ＭＳ 明朝" panose="02020609040205080304" pitchFamily="17" charset="-128"/>
                <a:ea typeface="ＭＳ 明朝" panose="02020609040205080304" pitchFamily="17" charset="-128"/>
              </a:rPr>
              <a:t>種類の個別の化学物質、および公共飲料水システムに存在する可能性のある</a:t>
            </a:r>
            <a:r>
              <a:rPr lang="en-US" altLang="ja-JP" sz="2800" b="1" dirty="0">
                <a:latin typeface="ＭＳ 明朝" panose="02020609040205080304" pitchFamily="17" charset="-128"/>
                <a:ea typeface="ＭＳ 明朝" panose="02020609040205080304" pitchFamily="17" charset="-128"/>
              </a:rPr>
              <a:t>9</a:t>
            </a:r>
            <a:r>
              <a:rPr lang="ja-JP" altLang="en-US" sz="2800" b="1" dirty="0">
                <a:latin typeface="ＭＳ 明朝" panose="02020609040205080304" pitchFamily="17" charset="-128"/>
                <a:ea typeface="ＭＳ 明朝" panose="02020609040205080304" pitchFamily="17" charset="-128"/>
              </a:rPr>
              <a:t>種類の微生物も含まれている。</a:t>
            </a:r>
          </a:p>
        </p:txBody>
      </p:sp>
      <p:pic>
        <p:nvPicPr>
          <p:cNvPr id="11" name="コンテンツ プレースホルダー 10" descr="コップ 水 画像 - Magnific（旧Freepik）で無料ダウンロード">
            <a:extLst>
              <a:ext uri="{FF2B5EF4-FFF2-40B4-BE49-F238E27FC236}">
                <a16:creationId xmlns:a16="http://schemas.microsoft.com/office/drawing/2014/main" id="{CC59AA75-E84E-1401-D17E-A60227335390}"/>
              </a:ext>
            </a:extLst>
          </p:cNvPr>
          <p:cNvPicPr>
            <a:picLocks noGrp="1" noChangeAspect="1"/>
          </p:cNvPicPr>
          <p:nvPr>
            <p:ph sz="quarter" idx="4"/>
          </p:nvPr>
        </p:nvPicPr>
        <p:blipFill>
          <a:blip r:embed="rId3"/>
          <a:stretch>
            <a:fillRect/>
          </a:stretch>
        </p:blipFill>
        <p:spPr>
          <a:xfrm>
            <a:off x="6937135" y="917990"/>
            <a:ext cx="4745817" cy="2734408"/>
          </a:xfrm>
          <a:prstGeom prst="rect">
            <a:avLst/>
          </a:prstGeom>
        </p:spPr>
      </p:pic>
    </p:spTree>
    <p:extLst>
      <p:ext uri="{BB962C8B-B14F-4D97-AF65-F5344CB8AC3E}">
        <p14:creationId xmlns:p14="http://schemas.microsoft.com/office/powerpoint/2010/main" val="114670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5">
            <a:extLst>
              <a:ext uri="{FF2B5EF4-FFF2-40B4-BE49-F238E27FC236}">
                <a16:creationId xmlns:a16="http://schemas.microsoft.com/office/drawing/2014/main" id="{AE2DCB2F-3FF3-BED2-2910-4EE22ED73617}"/>
              </a:ext>
            </a:extLst>
          </p:cNvPr>
          <p:cNvSpPr txBox="1">
            <a:spLocks/>
          </p:cNvSpPr>
          <p:nvPr/>
        </p:nvSpPr>
        <p:spPr>
          <a:xfrm>
            <a:off x="527538" y="492369"/>
            <a:ext cx="6392008" cy="5667685"/>
          </a:xfrm>
          <a:prstGeom prst="rect">
            <a:avLst/>
          </a:prstGeom>
        </p:spPr>
        <p:txBody>
          <a:bodyPr rtlCol="0">
            <a:noAutofit/>
          </a:bodyPr>
          <a:lstStyle>
            <a:lvl1pPr marL="274320" indent="-228600" algn="l" defTabSz="914400" rtl="0" eaLnBrk="1" latinLnBrk="0" hangingPunct="1">
              <a:lnSpc>
                <a:spcPct val="90000"/>
              </a:lnSpc>
              <a:spcBef>
                <a:spcPts val="1800"/>
              </a:spcBef>
              <a:buClr>
                <a:schemeClr val="accent1"/>
              </a:buClr>
              <a:buFont typeface="Arial" pitchFamily="34" charset="0"/>
              <a:buChar char="•"/>
              <a:defRPr kumimoji="1" sz="2000" kern="1200">
                <a:solidFill>
                  <a:schemeClr val="tx1"/>
                </a:solidFill>
                <a:latin typeface="ＭＳ 明朝" panose="02020609040205080304" pitchFamily="17" charset="-128"/>
                <a:ea typeface="ＭＳ 明朝" panose="02020609040205080304" pitchFamily="17" charset="-128"/>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kumimoji="1" sz="1800" kern="1200">
                <a:solidFill>
                  <a:schemeClr val="tx1"/>
                </a:solidFill>
                <a:latin typeface="ＭＳ 明朝" panose="02020609040205080304" pitchFamily="17" charset="-128"/>
                <a:ea typeface="ＭＳ 明朝" panose="02020609040205080304" pitchFamily="17" charset="-128"/>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kumimoji="1" sz="1600" kern="1200">
                <a:solidFill>
                  <a:schemeClr val="tx1"/>
                </a:solidFill>
                <a:latin typeface="ＭＳ 明朝" panose="02020609040205080304" pitchFamily="17" charset="-128"/>
                <a:ea typeface="ＭＳ 明朝" panose="02020609040205080304" pitchFamily="17" charset="-128"/>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ＭＳ 明朝" panose="02020609040205080304" pitchFamily="17" charset="-128"/>
                <a:ea typeface="ＭＳ 明朝" panose="02020609040205080304" pitchFamily="17" charset="-128"/>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kumimoji="1"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kumimoji="1" sz="1400" kern="1200">
                <a:solidFill>
                  <a:schemeClr val="tx1"/>
                </a:solidFill>
                <a:latin typeface="+mn-lt"/>
                <a:ea typeface="+mn-ea"/>
                <a:cs typeface="+mn-cs"/>
              </a:defRPr>
            </a:lvl9pPr>
          </a:lstStyle>
          <a:p>
            <a:pPr marL="45720" indent="0">
              <a:buFont typeface="Arial" pitchFamily="34" charset="0"/>
              <a:buNone/>
            </a:pPr>
            <a:r>
              <a:rPr lang="ja-JP" altLang="en-US" sz="3200" b="1" dirty="0"/>
              <a:t>保健高等研究計画局（</a:t>
            </a:r>
            <a:r>
              <a:rPr lang="en-US" altLang="ja-JP" sz="3200" b="1" dirty="0"/>
              <a:t>ARPA-H)</a:t>
            </a:r>
            <a:r>
              <a:rPr lang="ja-JP" altLang="en-US" sz="3200" b="1" dirty="0"/>
              <a:t>では、今後、マイクロプラスチックおよびナノプラスチック（</a:t>
            </a:r>
            <a:r>
              <a:rPr lang="en-US" altLang="ja-JP" sz="3200" b="1" dirty="0" err="1"/>
              <a:t>MNP</a:t>
            </a:r>
            <a:r>
              <a:rPr lang="ja-JP" altLang="en-US" sz="3200" b="1" dirty="0"/>
              <a:t>）を人体から測定、研究、除去するための包括的なツールボックスを構築する計画があります。</a:t>
            </a:r>
            <a:endParaRPr lang="en-US" altLang="ja-JP" sz="3200" b="1" dirty="0"/>
          </a:p>
          <a:p>
            <a:pPr marL="45720" indent="0">
              <a:buFont typeface="Arial" pitchFamily="34" charset="0"/>
              <a:buNone/>
            </a:pPr>
            <a:r>
              <a:rPr lang="en-US" altLang="ja-JP" sz="3200" b="1" dirty="0"/>
              <a:t>(</a:t>
            </a:r>
            <a:r>
              <a:rPr lang="ja-JP" altLang="en-US" sz="3200" b="1" dirty="0"/>
              <a:t>アメリカだけではなく、</a:t>
            </a:r>
            <a:r>
              <a:rPr lang="en-US" altLang="ja-JP" sz="3200" b="1" dirty="0"/>
              <a:t>EU</a:t>
            </a:r>
            <a:r>
              <a:rPr lang="ja-JP" altLang="en-US" sz="3200" b="1" dirty="0"/>
              <a:t>等でも調査、研究が行われています。</a:t>
            </a:r>
            <a:r>
              <a:rPr lang="en-US" altLang="ja-JP" sz="3200" b="1" dirty="0"/>
              <a:t>)</a:t>
            </a:r>
            <a:endParaRPr lang="ja-JP" altLang="en-US" sz="3200" b="1" dirty="0"/>
          </a:p>
        </p:txBody>
      </p:sp>
      <p:pic>
        <p:nvPicPr>
          <p:cNvPr id="5" name="図 4">
            <a:extLst>
              <a:ext uri="{FF2B5EF4-FFF2-40B4-BE49-F238E27FC236}">
                <a16:creationId xmlns:a16="http://schemas.microsoft.com/office/drawing/2014/main" id="{00AAE810-6EC9-1CEA-F3A8-ACD98D48DAD7}"/>
              </a:ext>
            </a:extLst>
          </p:cNvPr>
          <p:cNvPicPr>
            <a:picLocks noChangeAspect="1"/>
          </p:cNvPicPr>
          <p:nvPr/>
        </p:nvPicPr>
        <p:blipFill>
          <a:blip r:embed="rId3"/>
          <a:stretch>
            <a:fillRect/>
          </a:stretch>
        </p:blipFill>
        <p:spPr>
          <a:xfrm>
            <a:off x="7155847" y="593481"/>
            <a:ext cx="4731028" cy="4699488"/>
          </a:xfrm>
          <a:prstGeom prst="rect">
            <a:avLst/>
          </a:prstGeom>
        </p:spPr>
      </p:pic>
    </p:spTree>
    <p:extLst>
      <p:ext uri="{BB962C8B-B14F-4D97-AF65-F5344CB8AC3E}">
        <p14:creationId xmlns:p14="http://schemas.microsoft.com/office/powerpoint/2010/main" val="1940049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レッド ライン ビジネス 16 x 9">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5459268_TF03031023.potx" id="{349FBB9C-520F-425D-8B79-DE62707BF242}" vid="{025E0076-390D-4DC3-B829-0D13E256E7FE}"/>
    </a:ext>
  </a:extLst>
</a:theme>
</file>

<file path=ppt/theme/theme2.xml><?xml version="1.0" encoding="utf-8"?>
<a:theme xmlns:a="http://schemas.openxmlformats.org/drawingml/2006/main" name="Office テーマ">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ビジネス レッド ライン プレゼンテーション (ワイド画面)</Template>
  <TotalTime>2465</TotalTime>
  <Words>6626</Words>
  <Application>Microsoft Office PowerPoint</Application>
  <PresentationFormat>ワイド画面</PresentationFormat>
  <Paragraphs>389</Paragraphs>
  <Slides>49</Slides>
  <Notes>49</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49</vt:i4>
      </vt:variant>
    </vt:vector>
  </HeadingPairs>
  <TitlesOfParts>
    <vt:vector size="55" baseType="lpstr">
      <vt:lpstr>DNV Display</vt:lpstr>
      <vt:lpstr>ＭＳ 明朝</vt:lpstr>
      <vt:lpstr>Noto Sans JP</vt:lpstr>
      <vt:lpstr>メイリオ</vt:lpstr>
      <vt:lpstr>Arial</vt:lpstr>
      <vt:lpstr>レッド ライン ビジネス 16 x 9</vt:lpstr>
      <vt:lpstr>求められる食品安全ニーズ　  ～最近の国内外のトピックス～</vt:lpstr>
      <vt:lpstr>自己紹介</vt:lpstr>
      <vt:lpstr>最近の海外の食品関連の規制</vt:lpstr>
      <vt:lpstr>アメリカ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海洋資源への気候変動による影響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監査員の視点</vt:lpstr>
      <vt:lpstr>PowerPoint プレゼンテーション</vt:lpstr>
      <vt:lpstr>準備不足に関する指摘</vt:lpstr>
      <vt:lpstr>PowerPoint プレゼンテーション</vt:lpstr>
      <vt:lpstr>PowerPoint プレゼンテーション</vt:lpstr>
      <vt:lpstr>PowerPoint プレゼンテーション</vt:lpstr>
      <vt:lpstr>PowerPoint プレゼンテーション</vt:lpstr>
      <vt:lpstr>大豆と魚は、多くの国がアレルゲンとして規制されています。</vt:lpstr>
      <vt:lpstr>PowerPoint プレゼンテーション</vt:lpstr>
      <vt:lpstr>PowerPoint プレゼンテーション</vt:lpstr>
      <vt:lpstr>サプライヤーに対する管理は日本より厳しい</vt:lpstr>
      <vt:lpstr>PowerPoint プレゼンテーション</vt:lpstr>
      <vt:lpstr>PowerPoint プレゼンテーション</vt:lpstr>
      <vt:lpstr>PowerPoint プレゼンテーション</vt:lpstr>
      <vt:lpstr>PowerPoint プレゼンテーション</vt:lpstr>
      <vt:lpstr>監査で一番の悩み  食品安全・品質文化</vt:lpstr>
      <vt:lpstr>企業風土・文化</vt:lpstr>
      <vt:lpstr>PowerPoint プレゼンテーション</vt:lpstr>
      <vt:lpstr>食品安全文化醸成のベストプラクティス</vt:lpstr>
      <vt:lpstr>食品安全・品質文化について考える</vt:lpstr>
      <vt:lpstr>PowerPoint プレゼンテーション</vt:lpstr>
      <vt:lpstr>組織風土の4類型</vt:lpstr>
      <vt:lpstr>クランカルチャー</vt:lpstr>
      <vt:lpstr>ウェルビーイング</vt:lpstr>
      <vt:lpstr>PowerPoint プレゼンテーション</vt:lpstr>
      <vt:lpstr>ウェルビーイングを向上させるメリット</vt:lpstr>
      <vt:lpstr>サポートの種類</vt:lpstr>
      <vt:lpstr>PowerPoint プレゼンテーション</vt:lpstr>
      <vt:lpstr>とりとめのない話となってしまいましたが、以上で私の話は終了させていただきます。  ご清聴を感謝いたします。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Masaya</dc:creator>
  <cp:lastModifiedBy>静岡県国際経済振興会 SIBA</cp:lastModifiedBy>
  <cp:revision>5</cp:revision>
  <dcterms:created xsi:type="dcterms:W3CDTF">2026-05-31T03:11:13Z</dcterms:created>
  <dcterms:modified xsi:type="dcterms:W3CDTF">2026-07-29T02:00:27Z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